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18" r:id="rId2"/>
    <p:sldId id="365" r:id="rId3"/>
    <p:sldId id="366" r:id="rId4"/>
    <p:sldId id="328" r:id="rId5"/>
    <p:sldId id="354" r:id="rId6"/>
    <p:sldId id="367" r:id="rId7"/>
    <p:sldId id="368" r:id="rId8"/>
    <p:sldId id="370" r:id="rId9"/>
    <p:sldId id="371" r:id="rId10"/>
    <p:sldId id="372" r:id="rId11"/>
    <p:sldId id="355" r:id="rId12"/>
    <p:sldId id="374" r:id="rId13"/>
    <p:sldId id="375" r:id="rId14"/>
    <p:sldId id="329" r:id="rId15"/>
    <p:sldId id="376" r:id="rId16"/>
    <p:sldId id="330" r:id="rId17"/>
    <p:sldId id="357" r:id="rId18"/>
    <p:sldId id="358" r:id="rId19"/>
    <p:sldId id="356" r:id="rId20"/>
    <p:sldId id="361" r:id="rId21"/>
    <p:sldId id="362" r:id="rId22"/>
    <p:sldId id="364" r:id="rId23"/>
    <p:sldId id="360" r:id="rId24"/>
    <p:sldId id="363" r:id="rId25"/>
  </p:sldIdLst>
  <p:sldSz cx="9144000" cy="6858000" type="screen4x3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432">
          <p15:clr>
            <a:srgbClr val="A4A3A4"/>
          </p15:clr>
        </p15:guide>
        <p15:guide id="4" orient="horz" pos="864">
          <p15:clr>
            <a:srgbClr val="A4A3A4"/>
          </p15:clr>
        </p15:guide>
        <p15:guide id="5" orient="horz" pos="4017">
          <p15:clr>
            <a:srgbClr val="A4A3A4"/>
          </p15:clr>
        </p15:guide>
        <p15:guide id="6" pos="288">
          <p15:clr>
            <a:srgbClr val="A4A3A4"/>
          </p15:clr>
        </p15:guide>
        <p15:guide id="7" pos="54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FA3"/>
    <a:srgbClr val="D4EAE4"/>
    <a:srgbClr val="0015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31" autoAdjust="0"/>
    <p:restoredTop sz="95122" autoAdjust="0"/>
  </p:normalViewPr>
  <p:slideViewPr>
    <p:cSldViewPr>
      <p:cViewPr varScale="1">
        <p:scale>
          <a:sx n="114" d="100"/>
          <a:sy n="114" d="100"/>
        </p:scale>
        <p:origin x="1800" y="96"/>
      </p:cViewPr>
      <p:guideLst>
        <p:guide orient="horz" pos="2160"/>
        <p:guide pos="2880"/>
        <p:guide orient="horz" pos="432"/>
        <p:guide orient="horz" pos="864"/>
        <p:guide orient="horz" pos="4017"/>
        <p:guide pos="288"/>
        <p:guide pos="54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1794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D874E-E9D5-433B-A149-BDF6BFDD40A8}" type="datetimeFigureOut">
              <a:rPr lang="en-US" smtClean="0"/>
              <a:pPr/>
              <a:t>3/4/2019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CAA22-461C-45B4-A301-BFCA58017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1922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51F04-9E25-42C3-8BC5-EC2E8469D95E}" type="datetimeFigureOut">
              <a:rPr lang="en-US" smtClean="0"/>
              <a:pPr/>
              <a:t>3/4/2019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D6722-9B4D-4E29-B226-C325925A811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59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white">
          <a:xfrm>
            <a:off x="0" y="0"/>
            <a:ext cx="9144000" cy="3886200"/>
          </a:xfrm>
          <a:prstGeom prst="rect">
            <a:avLst/>
          </a:prstGeom>
          <a:solidFill>
            <a:srgbClr val="007FA3"/>
          </a:solidFill>
          <a:ln>
            <a:solidFill>
              <a:srgbClr val="007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0"/>
            <a:ext cx="7772400" cy="28384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687" y="3962400"/>
            <a:ext cx="7794626" cy="17526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F6EFB-3F44-496C-A842-1E0B3D3B975A}" type="datetimeFigureOut">
              <a:rPr lang="en-US" smtClean="0"/>
              <a:pPr/>
              <a:t>3/4/2019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2350-5261-4F5C-9DF5-EF0D264FC8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600200" y="6429345"/>
            <a:ext cx="7162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700" b="1" dirty="0">
                <a:ea typeface="Verdana" panose="020B0604030504040204" pitchFamily="34" charset="0"/>
                <a:cs typeface="Verdana" panose="020B0604030504040204" pitchFamily="34" charset="0"/>
              </a:rPr>
              <a:t>Copyright © 2019 Pearson Education Ltd.</a:t>
            </a:r>
          </a:p>
        </p:txBody>
      </p:sp>
    </p:spTree>
    <p:extLst>
      <p:ext uri="{BB962C8B-B14F-4D97-AF65-F5344CB8AC3E}">
        <p14:creationId xmlns:p14="http://schemas.microsoft.com/office/powerpoint/2010/main" val="887980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9DF6EFB-3F44-496C-A842-1E0B3D3B975A}" type="datetimeFigureOut">
              <a:rPr lang="en-US" smtClean="0"/>
              <a:pPr/>
              <a:t>3/4/2019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0B2350-5261-4F5C-9DF5-EF0D264FC8D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Pearson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10" y="6376789"/>
            <a:ext cx="918000" cy="279915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600200" y="6429345"/>
            <a:ext cx="7162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700" b="1" dirty="0">
                <a:ea typeface="Verdana" panose="020B0604030504040204" pitchFamily="34" charset="0"/>
                <a:cs typeface="Verdana" panose="020B0604030504040204" pitchFamily="34" charset="0"/>
              </a:rPr>
              <a:t>Copyright © 2019 Pearson Education Ltd.</a:t>
            </a:r>
          </a:p>
        </p:txBody>
      </p:sp>
    </p:spTree>
    <p:extLst>
      <p:ext uri="{BB962C8B-B14F-4D97-AF65-F5344CB8AC3E}">
        <p14:creationId xmlns:p14="http://schemas.microsoft.com/office/powerpoint/2010/main" val="3711136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215372"/>
            <a:ext cx="8229600" cy="62282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16430"/>
            <a:ext cx="8229600" cy="47897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007FA3"/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Add edition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029200" y="1600201"/>
            <a:ext cx="3657600" cy="1600199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 baseline="0"/>
            </a:lvl1pPr>
            <a:lvl2pPr marL="0" indent="0">
              <a:spcBef>
                <a:spcPts val="0"/>
              </a:spcBef>
              <a:buNone/>
              <a:defRPr sz="4400"/>
            </a:lvl2pPr>
            <a:lvl3pPr marL="0" indent="0">
              <a:spcBef>
                <a:spcPts val="0"/>
              </a:spcBef>
              <a:buNone/>
              <a:defRPr sz="4400"/>
            </a:lvl3pPr>
            <a:lvl4pPr marL="0" indent="0">
              <a:spcBef>
                <a:spcPts val="0"/>
              </a:spcBef>
              <a:buNone/>
              <a:defRPr sz="4400"/>
            </a:lvl4pPr>
            <a:lvl5pPr marL="0" indent="0">
              <a:spcBef>
                <a:spcPts val="0"/>
              </a:spcBef>
              <a:buNone/>
              <a:defRPr sz="4400"/>
            </a:lvl5pPr>
            <a:lvl6pPr marL="0" indent="0">
              <a:spcBef>
                <a:spcPts val="0"/>
              </a:spcBef>
              <a:buNone/>
              <a:defRPr sz="4400"/>
            </a:lvl6pPr>
            <a:lvl7pPr marL="0" indent="0">
              <a:spcBef>
                <a:spcPts val="0"/>
              </a:spcBef>
              <a:buNone/>
              <a:defRPr sz="4400"/>
            </a:lvl7pPr>
            <a:lvl8pPr marL="0" indent="0">
              <a:spcBef>
                <a:spcPts val="0"/>
              </a:spcBef>
              <a:buNone/>
              <a:defRPr sz="4400"/>
            </a:lvl8pPr>
            <a:lvl9pPr marL="0" indent="0">
              <a:spcBef>
                <a:spcPts val="0"/>
              </a:spcBef>
              <a:buNone/>
              <a:defRPr sz="4400"/>
            </a:lvl9pPr>
          </a:lstStyle>
          <a:p>
            <a:pPr lvl="0"/>
            <a:r>
              <a:rPr lang="en-US" dirty="0"/>
              <a:t>Chapter ##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5029200" y="3200400"/>
            <a:ext cx="3657600" cy="292576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  <a:lvl6pPr marL="0" indent="0">
              <a:spcBef>
                <a:spcPts val="0"/>
              </a:spcBef>
              <a:buNone/>
              <a:defRPr/>
            </a:lvl6pPr>
            <a:lvl7pPr marL="0" indent="0">
              <a:spcBef>
                <a:spcPts val="0"/>
              </a:spcBef>
              <a:buNone/>
              <a:defRPr/>
            </a:lvl7pPr>
            <a:lvl8pPr marL="0" indent="0">
              <a:spcBef>
                <a:spcPts val="0"/>
              </a:spcBef>
              <a:buNone/>
              <a:defRPr/>
            </a:lvl8pPr>
            <a:lvl9pPr marL="0" indent="0">
              <a:spcBef>
                <a:spcPts val="0"/>
              </a:spcBef>
              <a:buNone/>
              <a:defRPr/>
            </a:lvl9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93969" y="6165337"/>
            <a:ext cx="8595360" cy="23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9DF6EFB-3F44-496C-A842-1E0B3D3B975A}" type="datetimeFigureOut">
              <a:rPr lang="en-US" smtClean="0"/>
              <a:pPr/>
              <a:t>3/4/2019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2350-5261-4F5C-9DF5-EF0D264FC8D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Pearson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376789"/>
            <a:ext cx="918000" cy="279915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1600200" y="6429345"/>
            <a:ext cx="7162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700" b="1" dirty="0">
                <a:ea typeface="Verdana" panose="020B0604030504040204" pitchFamily="34" charset="0"/>
                <a:cs typeface="Verdana" panose="020B0604030504040204" pitchFamily="34" charset="0"/>
              </a:rPr>
              <a:t>Copyright © 2019 Pearson Education Ltd.</a:t>
            </a:r>
          </a:p>
        </p:txBody>
      </p:sp>
    </p:spTree>
    <p:extLst>
      <p:ext uri="{BB962C8B-B14F-4D97-AF65-F5344CB8AC3E}">
        <p14:creationId xmlns:p14="http://schemas.microsoft.com/office/powerpoint/2010/main" val="2981062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Learning Objectiv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215372"/>
            <a:ext cx="8229600" cy="62282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Learning Objectives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16430"/>
            <a:ext cx="8229600" cy="40277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007FA3"/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Learning Objective(s)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93969" y="6172200"/>
            <a:ext cx="8595360" cy="23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9DF6EFB-3F44-496C-A842-1E0B3D3B975A}" type="datetimeFigureOut">
              <a:rPr lang="en-US" smtClean="0"/>
              <a:pPr/>
              <a:t>3/4/2019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2350-5261-4F5C-9DF5-EF0D264FC8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46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7FA3"/>
              </a:buClr>
              <a:buSzPct val="100000"/>
              <a:defRPr/>
            </a:lvl1pPr>
            <a:lvl2pPr>
              <a:buClr>
                <a:srgbClr val="007FA3"/>
              </a:buClr>
              <a:defRPr/>
            </a:lvl2pPr>
            <a:lvl3pPr>
              <a:buClr>
                <a:srgbClr val="007FA3"/>
              </a:buClr>
              <a:defRPr/>
            </a:lvl3pPr>
            <a:lvl4pPr>
              <a:buClr>
                <a:srgbClr val="007FA3"/>
              </a:buClr>
              <a:defRPr/>
            </a:lvl4pPr>
            <a:lvl5pPr>
              <a:buClr>
                <a:srgbClr val="007FA3"/>
              </a:buClr>
              <a:defRPr/>
            </a:lvl5pPr>
            <a:lvl6pPr>
              <a:buClr>
                <a:srgbClr val="007FA3"/>
              </a:buClr>
              <a:defRPr/>
            </a:lvl6pPr>
            <a:lvl7pPr>
              <a:buClr>
                <a:srgbClr val="007FA3"/>
              </a:buClr>
              <a:defRPr/>
            </a:lvl7pPr>
            <a:lvl8pPr>
              <a:buClr>
                <a:srgbClr val="007FA3"/>
              </a:buClr>
              <a:defRPr/>
            </a:lvl8pPr>
            <a:lvl9pPr>
              <a:buClr>
                <a:srgbClr val="007FA3"/>
              </a:buCl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</p:spPr>
        <p:txBody>
          <a:bodyPr/>
          <a:lstStyle/>
          <a:p>
            <a:fld id="{A9DF6EFB-3F44-496C-A842-1E0B3D3B975A}" type="datetimeFigureOut">
              <a:rPr lang="en-US" smtClean="0"/>
              <a:pPr/>
              <a:t>3/4/2019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69312" y="113072"/>
            <a:ext cx="551783" cy="182880"/>
          </a:xfrm>
        </p:spPr>
        <p:txBody>
          <a:bodyPr/>
          <a:lstStyle/>
          <a:p>
            <a:fld id="{200B2350-5261-4F5C-9DF5-EF0D264FC8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09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18872" indent="-118872">
              <a:buClr>
                <a:srgbClr val="007FA3"/>
              </a:buClr>
              <a:buSzPct val="25000"/>
              <a:defRPr sz="1600"/>
            </a:lvl1pPr>
            <a:lvl2pPr marL="569913" indent="-285750">
              <a:buClr>
                <a:srgbClr val="007FA3"/>
              </a:buClr>
              <a:defRPr sz="1600"/>
            </a:lvl2pPr>
            <a:lvl3pPr>
              <a:buClr>
                <a:srgbClr val="007FA3"/>
              </a:buClr>
              <a:defRPr sz="1600"/>
            </a:lvl3pPr>
            <a:lvl4pPr>
              <a:buClr>
                <a:srgbClr val="007FA3"/>
              </a:buClr>
              <a:defRPr sz="1600"/>
            </a:lvl4pPr>
            <a:lvl5pPr>
              <a:buClr>
                <a:srgbClr val="007FA3"/>
              </a:buClr>
              <a:defRPr sz="1600"/>
            </a:lvl5pPr>
            <a:lvl6pPr>
              <a:buClr>
                <a:srgbClr val="007FA3"/>
              </a:buClr>
              <a:defRPr sz="1600"/>
            </a:lvl6pPr>
            <a:lvl7pPr>
              <a:buClr>
                <a:srgbClr val="007FA3"/>
              </a:buClr>
              <a:defRPr sz="1600"/>
            </a:lvl7pPr>
            <a:lvl8pPr>
              <a:buClr>
                <a:srgbClr val="007FA3"/>
              </a:buClr>
              <a:defRPr sz="1600"/>
            </a:lvl8pPr>
            <a:lvl9pPr>
              <a:buClr>
                <a:srgbClr val="007FA3"/>
              </a:buCl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F6EFB-3F44-496C-A842-1E0B3D3B975A}" type="datetimeFigureOut">
              <a:rPr lang="en-US" smtClean="0"/>
              <a:pPr/>
              <a:t>3/4/2019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2350-5261-4F5C-9DF5-EF0D264FC8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00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gur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066800"/>
          </a:xfrm>
        </p:spPr>
        <p:txBody>
          <a:bodyPr anchor="t"/>
          <a:lstStyle>
            <a:lvl1pPr>
              <a:defRPr sz="3400">
                <a:solidFill>
                  <a:srgbClr val="007FA3"/>
                </a:solidFill>
              </a:defRPr>
            </a:lvl1pPr>
          </a:lstStyle>
          <a:p>
            <a:r>
              <a:rPr lang="en-US" dirty="0"/>
              <a:t>Click to add figure number and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368160"/>
            <a:ext cx="8229600" cy="91685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800"/>
            </a:lvl1pPr>
            <a:lvl2pPr marL="0" indent="0">
              <a:spcBef>
                <a:spcPts val="0"/>
              </a:spcBef>
              <a:buNone/>
              <a:defRPr sz="1600"/>
            </a:lvl2pPr>
            <a:lvl3pPr marL="0" indent="0">
              <a:spcBef>
                <a:spcPts val="0"/>
              </a:spcBef>
              <a:buNone/>
              <a:defRPr sz="1600"/>
            </a:lvl3pPr>
            <a:lvl4pPr marL="0" indent="0">
              <a:spcBef>
                <a:spcPts val="0"/>
              </a:spcBef>
              <a:buNone/>
              <a:defRPr sz="1600"/>
            </a:lvl4pPr>
            <a:lvl5pPr marL="0" indent="0">
              <a:spcBef>
                <a:spcPts val="0"/>
              </a:spcBef>
              <a:buNone/>
              <a:defRPr sz="1600"/>
            </a:lvl5pPr>
            <a:lvl6pPr marL="0" indent="0">
              <a:spcBef>
                <a:spcPts val="0"/>
              </a:spcBef>
              <a:buNone/>
              <a:defRPr sz="1600"/>
            </a:lvl6pPr>
            <a:lvl7pPr marL="0" indent="0">
              <a:spcBef>
                <a:spcPts val="0"/>
              </a:spcBef>
              <a:buNone/>
              <a:defRPr sz="1600"/>
            </a:lvl7pPr>
            <a:lvl8pPr marL="0" indent="0">
              <a:spcBef>
                <a:spcPts val="0"/>
              </a:spcBef>
              <a:buNone/>
              <a:defRPr sz="1600"/>
            </a:lvl8pPr>
            <a:lvl9pPr marL="0" indent="0">
              <a:spcBef>
                <a:spcPts val="0"/>
              </a:spcBef>
              <a:buNone/>
              <a:defRPr sz="1600"/>
            </a:lvl9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9DF6EFB-3F44-496C-A842-1E0B3D3B975A}" type="datetimeFigureOut">
              <a:rPr lang="en-US" smtClean="0"/>
              <a:pPr/>
              <a:t>3/4/2019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0B2350-5261-4F5C-9DF5-EF0D264FC8D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Pearson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10" y="6376789"/>
            <a:ext cx="918000" cy="27991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600200" y="6429345"/>
            <a:ext cx="7162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700" b="1" dirty="0">
                <a:ea typeface="Verdana" panose="020B0604030504040204" pitchFamily="34" charset="0"/>
                <a:cs typeface="Verdana" panose="020B0604030504040204" pitchFamily="34" charset="0"/>
              </a:rPr>
              <a:t>Copyright © 2019 Pearson Education Ltd.</a:t>
            </a:r>
          </a:p>
        </p:txBody>
      </p:sp>
    </p:spTree>
    <p:extLst>
      <p:ext uri="{BB962C8B-B14F-4D97-AF65-F5344CB8AC3E}">
        <p14:creationId xmlns:p14="http://schemas.microsoft.com/office/powerpoint/2010/main" val="2203796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57200" y="3962400"/>
            <a:ext cx="82296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F6EFB-3F44-496C-A842-1E0B3D3B975A}" type="datetimeFigureOut">
              <a:rPr lang="en-US" smtClean="0"/>
              <a:pPr/>
              <a:t>3/4/2019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2350-5261-4F5C-9DF5-EF0D264FC8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79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47800"/>
            <a:ext cx="7772400" cy="2152651"/>
          </a:xfrm>
        </p:spPr>
        <p:txBody>
          <a:bodyPr anchor="b">
            <a:noAutofit/>
          </a:bodyPr>
          <a:lstStyle>
            <a:lvl1pPr algn="l">
              <a:defRPr sz="3400" b="1" cap="none" baseline="0">
                <a:solidFill>
                  <a:srgbClr val="007FA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4687" y="3962400"/>
            <a:ext cx="7794627" cy="17526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007FA3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F6EFB-3F44-496C-A842-1E0B3D3B975A}" type="datetimeFigureOut">
              <a:rPr lang="en-US" smtClean="0"/>
              <a:pPr/>
              <a:t>3/4/2019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2350-5261-4F5C-9DF5-EF0D264FC8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04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F6EFB-3F44-496C-A842-1E0B3D3B975A}" type="datetimeFigureOut">
              <a:rPr lang="en-US" smtClean="0"/>
              <a:pPr/>
              <a:t>3/4/2019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2350-5261-4F5C-9DF5-EF0D264FC8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126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15372"/>
            <a:ext cx="8229600" cy="109728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A9DF6EFB-3F44-496C-A842-1E0B3D3B975A}" type="datetimeFigureOut">
              <a:rPr lang="en-US" smtClean="0"/>
              <a:pPr/>
              <a:t>3/4/2019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9312" y="113072"/>
            <a:ext cx="551783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00B2350-5261-4F5C-9DF5-EF0D264FC8D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Pearson Logo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376789"/>
            <a:ext cx="918000" cy="27991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600200" y="6429345"/>
            <a:ext cx="7162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700" b="1" dirty="0">
                <a:ea typeface="Verdana" panose="020B0604030504040204" pitchFamily="34" charset="0"/>
                <a:cs typeface="Verdana" panose="020B0604030504040204" pitchFamily="34" charset="0"/>
              </a:rPr>
              <a:t>Copyright © 2019 Pearson Education Ltd.</a:t>
            </a:r>
          </a:p>
        </p:txBody>
      </p:sp>
    </p:spTree>
    <p:extLst>
      <p:ext uri="{BB962C8B-B14F-4D97-AF65-F5344CB8AC3E}">
        <p14:creationId xmlns:p14="http://schemas.microsoft.com/office/powerpoint/2010/main" val="3691570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6" r:id="rId3"/>
    <p:sldLayoutId id="2147483650" r:id="rId4"/>
    <p:sldLayoutId id="2147483659" r:id="rId5"/>
    <p:sldLayoutId id="2147483658" r:id="rId6"/>
    <p:sldLayoutId id="2147483660" r:id="rId7"/>
    <p:sldLayoutId id="2147483651" r:id="rId8"/>
    <p:sldLayoutId id="2147483654" r:id="rId9"/>
    <p:sldLayoutId id="2147483655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400" b="1" kern="1200">
          <a:solidFill>
            <a:srgbClr val="007FA3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56032" indent="-256032" algn="l" defTabSz="914400" rtl="0" eaLnBrk="1" latinLnBrk="0" hangingPunct="1">
        <a:spcBef>
          <a:spcPts val="1500"/>
        </a:spcBef>
        <a:buClr>
          <a:srgbClr val="007FA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Clr>
          <a:srgbClr val="007FA3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Clr>
          <a:srgbClr val="007FA3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Clr>
          <a:srgbClr val="007FA3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Clr>
          <a:srgbClr val="007FA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ts val="300"/>
        </a:spcBef>
        <a:buClr>
          <a:srgbClr val="007FA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ts val="300"/>
        </a:spcBef>
        <a:buClr>
          <a:srgbClr val="007FA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ts val="300"/>
        </a:spcBef>
        <a:buClr>
          <a:srgbClr val="007FA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ts val="300"/>
        </a:spcBef>
        <a:buClr>
          <a:srgbClr val="007FA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4828"/>
            <a:ext cx="8229600" cy="622828"/>
          </a:xfrm>
        </p:spPr>
        <p:txBody>
          <a:bodyPr/>
          <a:lstStyle/>
          <a:p>
            <a:r>
              <a:rPr lang="en-US" dirty="0">
                <a:latin typeface="+mj-lt"/>
              </a:rPr>
              <a:t>Digital Design</a:t>
            </a: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771294"/>
            <a:ext cx="8229600" cy="478970"/>
          </a:xfrm>
        </p:spPr>
        <p:txBody>
          <a:bodyPr/>
          <a:lstStyle/>
          <a:p>
            <a:r>
              <a:rPr lang="en-US" sz="2400" dirty="0"/>
              <a:t>With an Introduction to the Verilog HDL, VHDL, and SystemVerilog</a:t>
            </a:r>
          </a:p>
          <a:p>
            <a:r>
              <a:rPr lang="en-US" sz="2400" dirty="0">
                <a:latin typeface="+mj-lt"/>
              </a:rPr>
              <a:t>6</a:t>
            </a:r>
            <a:r>
              <a:rPr lang="en-US" sz="2400" baseline="30000" dirty="0">
                <a:latin typeface="+mj-lt"/>
              </a:rPr>
              <a:t>th</a:t>
            </a:r>
            <a:r>
              <a:rPr lang="en-US" sz="2400" dirty="0">
                <a:latin typeface="+mj-lt"/>
              </a:rPr>
              <a:t> </a:t>
            </a:r>
            <a:r>
              <a:rPr lang="en-US" sz="1800" dirty="0">
                <a:latin typeface="+mj-lt"/>
              </a:rPr>
              <a:t>Edition, Global Edition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3048000"/>
            <a:ext cx="3657600" cy="533399"/>
          </a:xfrm>
        </p:spPr>
        <p:txBody>
          <a:bodyPr/>
          <a:lstStyle/>
          <a:p>
            <a:pPr algn="ctr"/>
            <a:r>
              <a:rPr lang="en-US" sz="3000" dirty="0"/>
              <a:t>Chapter 01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191000" y="3581399"/>
            <a:ext cx="4876800" cy="457201"/>
          </a:xfrm>
        </p:spPr>
        <p:txBody>
          <a:bodyPr/>
          <a:lstStyle/>
          <a:p>
            <a:pPr algn="ctr"/>
            <a:r>
              <a:rPr lang="en-IN" dirty="0"/>
              <a:t>Digital Systems and Binary Numbers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915" y="1995029"/>
            <a:ext cx="3128632" cy="41418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3861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85E35-45C6-4C09-BFB7-8AF6A5492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F2B4A0F-1F80-4CC3-99DD-1EBF87ED15CB}"/>
              </a:ext>
            </a:extLst>
          </p:cNvPr>
          <p:cNvSpPr txBox="1">
            <a:spLocks/>
          </p:cNvSpPr>
          <p:nvPr/>
        </p:nvSpPr>
        <p:spPr>
          <a:xfrm>
            <a:off x="447472" y="435346"/>
            <a:ext cx="8391728" cy="9448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>
                <a:solidFill>
                  <a:srgbClr val="007FA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br>
              <a:rPr lang="en-IN" sz="2000" dirty="0">
                <a:latin typeface="+mn-lt"/>
              </a:rPr>
            </a:br>
            <a:r>
              <a:rPr lang="en-IN" sz="2000" dirty="0">
                <a:latin typeface="+mn-lt"/>
              </a:rPr>
              <a:t>Complements</a:t>
            </a:r>
            <a:endParaRPr lang="en-US" sz="2000" baseline="-25000" dirty="0">
              <a:latin typeface="+mn-lt"/>
            </a:endParaRPr>
          </a:p>
        </p:txBody>
      </p:sp>
      <p:sp>
        <p:nvSpPr>
          <p:cNvPr id="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E3B15A23-E893-434B-AD9E-CCA820368C8B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524000"/>
            <a:ext cx="8382000" cy="5105400"/>
          </a:xfrm>
          <a:prstGeom prst="rect">
            <a:avLst/>
          </a:prstGeom>
        </p:spPr>
        <p:txBody>
          <a:bodyPr/>
          <a:lstStyle>
            <a:lvl1pPr marL="256032" indent="-256032" algn="l" defTabSz="914400" rtl="0" eaLnBrk="1" latinLnBrk="0" hangingPunct="1">
              <a:spcBef>
                <a:spcPts val="15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Clr>
                <a:srgbClr val="007FA3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Clr>
                <a:srgbClr val="007FA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Clr>
                <a:srgbClr val="007FA3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ts val="3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ts val="3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ts val="3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ts val="3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-KR" sz="2000" dirty="0">
                <a:solidFill>
                  <a:srgbClr val="000000"/>
                </a:solidFill>
              </a:rPr>
              <a:t>(r-1)</a:t>
            </a:r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’</a:t>
            </a:r>
            <a:r>
              <a:rPr lang="en-US" altLang="ko-KR" sz="2000" dirty="0">
                <a:solidFill>
                  <a:srgbClr val="000000"/>
                </a:solidFill>
              </a:rPr>
              <a:t>s complements of N is </a:t>
            </a:r>
            <a:r>
              <a:rPr lang="en-US" altLang="ko-KR" sz="2000" dirty="0">
                <a:solidFill>
                  <a:srgbClr val="000000"/>
                </a:solidFill>
                <a:ea typeface="바탕" panose="02030600000101010101" pitchFamily="18" charset="-127"/>
              </a:rPr>
              <a:t>(r</a:t>
            </a:r>
            <a:r>
              <a:rPr lang="en-US" altLang="ko-KR" sz="2000" baseline="30000" dirty="0">
                <a:solidFill>
                  <a:srgbClr val="000000"/>
                </a:solidFill>
                <a:ea typeface="바탕" panose="02030600000101010101" pitchFamily="18" charset="-127"/>
              </a:rPr>
              <a:t>n</a:t>
            </a:r>
            <a:r>
              <a:rPr lang="en-US" altLang="ko-KR" sz="2000" dirty="0">
                <a:solidFill>
                  <a:srgbClr val="000000"/>
                </a:solidFill>
                <a:ea typeface="바탕" panose="02030600000101010101" pitchFamily="18" charset="-127"/>
              </a:rPr>
              <a:t>-1)-N </a:t>
            </a:r>
          </a:p>
          <a:p>
            <a:pPr>
              <a:buClrTx/>
            </a:pPr>
            <a:endParaRPr lang="en-US" altLang="ko-KR" sz="2000" dirty="0">
              <a:solidFill>
                <a:srgbClr val="000000"/>
              </a:solidFill>
              <a:ea typeface="바탕" panose="02030600000101010101" pitchFamily="18" charset="-127"/>
            </a:endParaRPr>
          </a:p>
          <a:p>
            <a:pPr>
              <a:buClrTx/>
            </a:pPr>
            <a:r>
              <a:rPr lang="en-US" altLang="ko-KR" sz="2000" dirty="0">
                <a:solidFill>
                  <a:srgbClr val="000000"/>
                </a:solidFill>
              </a:rPr>
              <a:t>r=10, r-1=9, 9</a:t>
            </a:r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’</a:t>
            </a:r>
            <a:r>
              <a:rPr lang="en-US" altLang="ko-KR" sz="2000" dirty="0">
                <a:solidFill>
                  <a:srgbClr val="000000"/>
                </a:solidFill>
              </a:rPr>
              <a:t>complements of N is </a:t>
            </a:r>
            <a:r>
              <a:rPr lang="en-US" altLang="ko-KR" sz="2000" dirty="0">
                <a:solidFill>
                  <a:srgbClr val="000000"/>
                </a:solidFill>
                <a:ea typeface="바탕" panose="02030600000101010101" pitchFamily="18" charset="-127"/>
              </a:rPr>
              <a:t>(10</a:t>
            </a:r>
            <a:r>
              <a:rPr lang="en-US" altLang="ko-KR" sz="2000" baseline="30000" dirty="0">
                <a:solidFill>
                  <a:srgbClr val="000000"/>
                </a:solidFill>
                <a:ea typeface="바탕" panose="02030600000101010101" pitchFamily="18" charset="-127"/>
              </a:rPr>
              <a:t>n</a:t>
            </a:r>
            <a:r>
              <a:rPr lang="en-US" altLang="ko-KR" sz="2000" dirty="0">
                <a:solidFill>
                  <a:srgbClr val="000000"/>
                </a:solidFill>
                <a:ea typeface="바탕" panose="02030600000101010101" pitchFamily="18" charset="-127"/>
              </a:rPr>
              <a:t>-1)-N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000" dirty="0">
                <a:solidFill>
                  <a:srgbClr val="000000"/>
                </a:solidFill>
              </a:rPr>
              <a:t>    </a:t>
            </a:r>
            <a:r>
              <a:rPr lang="en-US" altLang="ko-KR" sz="1800" dirty="0">
                <a:solidFill>
                  <a:srgbClr val="000000"/>
                </a:solidFill>
              </a:rPr>
              <a:t>Ex) the 9</a:t>
            </a:r>
            <a:r>
              <a:rPr lang="en-US" altLang="ko-KR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’</a:t>
            </a:r>
            <a:r>
              <a:rPr lang="en-US" altLang="ko-KR" sz="1800" dirty="0">
                <a:solidFill>
                  <a:srgbClr val="000000"/>
                </a:solidFill>
              </a:rPr>
              <a:t>s complements of 546700 is 999999-546700 = 453299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rgbClr val="000000"/>
                </a:solidFill>
              </a:rPr>
              <a:t>          the 9</a:t>
            </a:r>
            <a:r>
              <a:rPr lang="en-US" altLang="ko-KR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’</a:t>
            </a:r>
            <a:r>
              <a:rPr lang="en-US" altLang="ko-KR" sz="1800" dirty="0">
                <a:solidFill>
                  <a:srgbClr val="000000"/>
                </a:solidFill>
              </a:rPr>
              <a:t>s complements of 012398 is 999999-012398 = 987601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000" dirty="0">
                <a:solidFill>
                  <a:srgbClr val="000000"/>
                </a:solidFill>
              </a:rPr>
              <a:t> </a:t>
            </a:r>
          </a:p>
          <a:p>
            <a:pPr>
              <a:buClrTx/>
            </a:pPr>
            <a:r>
              <a:rPr lang="en-US" altLang="ko-KR" sz="2000" dirty="0">
                <a:solidFill>
                  <a:srgbClr val="000000"/>
                </a:solidFill>
              </a:rPr>
              <a:t>For binary number, r=2, r-1=1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000" dirty="0">
                <a:solidFill>
                  <a:srgbClr val="000000"/>
                </a:solidFill>
              </a:rPr>
              <a:t>      1</a:t>
            </a:r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’</a:t>
            </a:r>
            <a:r>
              <a:rPr lang="en-US" altLang="ko-KR" sz="2000" dirty="0">
                <a:solidFill>
                  <a:srgbClr val="000000"/>
                </a:solidFill>
              </a:rPr>
              <a:t>complements of N is (2</a:t>
            </a:r>
            <a:r>
              <a:rPr lang="en-US" altLang="ko-KR" sz="2000" baseline="30000" dirty="0">
                <a:solidFill>
                  <a:srgbClr val="000000"/>
                </a:solidFill>
              </a:rPr>
              <a:t>n</a:t>
            </a:r>
            <a:r>
              <a:rPr lang="en-US" altLang="ko-KR" sz="2000" dirty="0">
                <a:solidFill>
                  <a:srgbClr val="000000"/>
                </a:solidFill>
              </a:rPr>
              <a:t>-1)-N</a:t>
            </a:r>
            <a:r>
              <a:rPr lang="en-US" altLang="ko-KR" sz="200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000" dirty="0">
                <a:solidFill>
                  <a:srgbClr val="000000"/>
                </a:solidFill>
              </a:rPr>
              <a:t>    </a:t>
            </a:r>
            <a:r>
              <a:rPr lang="en-US" altLang="ko-KR" sz="1800" dirty="0">
                <a:solidFill>
                  <a:srgbClr val="000000"/>
                </a:solidFill>
              </a:rPr>
              <a:t>Ex) the 1</a:t>
            </a:r>
            <a:r>
              <a:rPr lang="en-US" altLang="ko-KR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’</a:t>
            </a:r>
            <a:r>
              <a:rPr lang="en-US" altLang="ko-KR" sz="1800" dirty="0">
                <a:solidFill>
                  <a:srgbClr val="000000"/>
                </a:solidFill>
              </a:rPr>
              <a:t>s complements of 1011000 is 0100111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rgbClr val="000000"/>
                </a:solidFill>
              </a:rPr>
              <a:t>          the 1</a:t>
            </a:r>
            <a:r>
              <a:rPr lang="en-US" altLang="ko-KR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’</a:t>
            </a:r>
            <a:r>
              <a:rPr lang="en-US" altLang="ko-KR" sz="1800" dirty="0">
                <a:solidFill>
                  <a:srgbClr val="000000"/>
                </a:solidFill>
              </a:rPr>
              <a:t>s complements of 0101101 is 1010010</a:t>
            </a:r>
            <a:r>
              <a:rPr lang="en-US" altLang="ko-KR" sz="200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</a:p>
          <a:p>
            <a:pPr>
              <a:buFont typeface="Wingdings" panose="05000000000000000000" pitchFamily="2" charset="2"/>
              <a:buNone/>
            </a:pPr>
            <a:endParaRPr lang="en-US" altLang="ko-KR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100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944880"/>
          </a:xfrm>
        </p:spPr>
        <p:txBody>
          <a:bodyPr/>
          <a:lstStyle/>
          <a:p>
            <a:br>
              <a:rPr lang="en-IN" sz="2000" dirty="0">
                <a:latin typeface="+mn-lt"/>
              </a:rPr>
            </a:br>
            <a:r>
              <a:rPr lang="en-IN" sz="2000" dirty="0">
                <a:latin typeface="+mn-lt"/>
              </a:rPr>
              <a:t>Signed Binary Numbers</a:t>
            </a:r>
            <a:endParaRPr lang="en-US" sz="2000" dirty="0">
              <a:latin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881" y="1447800"/>
            <a:ext cx="5202238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123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85E35-45C6-4C09-BFB7-8AF6A5492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F2B4A0F-1F80-4CC3-99DD-1EBF87ED15CB}"/>
              </a:ext>
            </a:extLst>
          </p:cNvPr>
          <p:cNvSpPr txBox="1">
            <a:spLocks/>
          </p:cNvSpPr>
          <p:nvPr/>
        </p:nvSpPr>
        <p:spPr>
          <a:xfrm>
            <a:off x="447472" y="435346"/>
            <a:ext cx="8391728" cy="9448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>
                <a:solidFill>
                  <a:srgbClr val="007FA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br>
              <a:rPr lang="en-IN" sz="2000" dirty="0">
                <a:latin typeface="+mn-lt"/>
              </a:rPr>
            </a:br>
            <a:r>
              <a:rPr lang="en-IN" sz="2000" dirty="0">
                <a:latin typeface="+mn-lt"/>
              </a:rPr>
              <a:t>Subtraction with Complements</a:t>
            </a:r>
            <a:endParaRPr lang="en-US" sz="2000" baseline="-25000" dirty="0">
              <a:latin typeface="+mn-lt"/>
            </a:endParaRPr>
          </a:p>
        </p:txBody>
      </p:sp>
      <p:sp>
        <p:nvSpPr>
          <p:cNvPr id="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E3B15A23-E893-434B-AD9E-CCA820368C8B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524000"/>
            <a:ext cx="8382000" cy="5105400"/>
          </a:xfrm>
          <a:prstGeom prst="rect">
            <a:avLst/>
          </a:prstGeom>
        </p:spPr>
        <p:txBody>
          <a:bodyPr/>
          <a:lstStyle>
            <a:lvl1pPr marL="256032" indent="-256032" algn="l" defTabSz="914400" rtl="0" eaLnBrk="1" latinLnBrk="0" hangingPunct="1">
              <a:spcBef>
                <a:spcPts val="15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Clr>
                <a:srgbClr val="007FA3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Clr>
                <a:srgbClr val="007FA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Clr>
                <a:srgbClr val="007FA3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ts val="3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ts val="3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ts val="3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ts val="3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-KR" sz="2000" dirty="0">
                <a:solidFill>
                  <a:srgbClr val="000000"/>
                </a:solidFill>
              </a:rPr>
              <a:t>X=1010100, Y=1000011,  (a) X-Y, (b) Y-X</a:t>
            </a:r>
          </a:p>
          <a:p>
            <a:pPr>
              <a:buClrTx/>
            </a:pPr>
            <a:r>
              <a:rPr lang="en-US" altLang="ko-KR" sz="2000" dirty="0">
                <a:solidFill>
                  <a:srgbClr val="000000"/>
                </a:solidFill>
              </a:rPr>
              <a:t>(a) X-Y</a:t>
            </a:r>
          </a:p>
          <a:p>
            <a:pPr>
              <a:buClrTx/>
            </a:pPr>
            <a:endParaRPr lang="en-US" altLang="ko-KR" sz="2000" dirty="0">
              <a:solidFill>
                <a:srgbClr val="000000"/>
              </a:solidFill>
            </a:endParaRPr>
          </a:p>
          <a:p>
            <a:pPr>
              <a:buClrTx/>
            </a:pPr>
            <a:endParaRPr lang="en-US" altLang="ko-KR" sz="2000" dirty="0">
              <a:solidFill>
                <a:srgbClr val="000000"/>
              </a:solidFill>
            </a:endParaRPr>
          </a:p>
          <a:p>
            <a:pPr>
              <a:buClrTx/>
            </a:pPr>
            <a:endParaRPr lang="en-US" altLang="ko-KR" sz="2000" dirty="0">
              <a:solidFill>
                <a:srgbClr val="000000"/>
              </a:solidFill>
            </a:endParaRPr>
          </a:p>
          <a:p>
            <a:pPr>
              <a:buClrTx/>
            </a:pPr>
            <a:r>
              <a:rPr lang="en-US" altLang="ko-KR" sz="2000" dirty="0">
                <a:solidFill>
                  <a:srgbClr val="000000"/>
                </a:solidFill>
              </a:rPr>
              <a:t>(b) Y-X</a:t>
            </a:r>
          </a:p>
          <a:p>
            <a:pPr>
              <a:buClrTx/>
            </a:pPr>
            <a:endParaRPr lang="en-US" altLang="ko-KR" sz="2000" dirty="0">
              <a:solidFill>
                <a:srgbClr val="000000"/>
              </a:solidFill>
              <a:ea typeface="바탕" panose="02030600000101010101" pitchFamily="18" charset="-127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ko-KR" sz="2000" dirty="0">
              <a:solidFill>
                <a:srgbClr val="000000"/>
              </a:solidFill>
            </a:endParaRPr>
          </a:p>
        </p:txBody>
      </p:sp>
      <p:graphicFrame>
        <p:nvGraphicFramePr>
          <p:cNvPr id="6" name="Group 65">
            <a:extLst>
              <a:ext uri="{FF2B5EF4-FFF2-40B4-BE49-F238E27FC236}">
                <a16:creationId xmlns:a16="http://schemas.microsoft.com/office/drawing/2014/main" id="{74858E91-060A-47C5-9FE1-CE6C86799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089314"/>
              </p:ext>
            </p:extLst>
          </p:nvPr>
        </p:nvGraphicFramePr>
        <p:xfrm>
          <a:off x="1676400" y="2133600"/>
          <a:ext cx="4648200" cy="2184402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X = 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1010100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3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굴림" pitchFamily="50" charset="-127"/>
                        </a:rPr>
                        <a:t>’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 complement of Y = 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+0111101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Sum = 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10010001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Discard end carry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2</a:t>
                      </a:r>
                      <a:r>
                        <a:rPr kumimoji="1" lang="en-US" altLang="ko-KR" sz="16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7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 = 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-10000000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8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Answer: X-Y = 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0010001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Group 66">
            <a:extLst>
              <a:ext uri="{FF2B5EF4-FFF2-40B4-BE49-F238E27FC236}">
                <a16:creationId xmlns:a16="http://schemas.microsoft.com/office/drawing/2014/main" id="{9974B1F8-C80A-4F8C-99DC-2199F9A1D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375514"/>
              </p:ext>
            </p:extLst>
          </p:nvPr>
        </p:nvGraphicFramePr>
        <p:xfrm>
          <a:off x="1752600" y="4541676"/>
          <a:ext cx="4572000" cy="1158875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869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Y = </a:t>
                      </a:r>
                    </a:p>
                  </a:txBody>
                  <a:tcPr marT="45703" marB="45703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1000011</a:t>
                      </a:r>
                    </a:p>
                  </a:txBody>
                  <a:tcPr marT="45703" marB="45703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76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굴림" pitchFamily="50" charset="-127"/>
                        </a:rPr>
                        <a:t>’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 complement of X = </a:t>
                      </a:r>
                    </a:p>
                  </a:txBody>
                  <a:tcPr marT="45703" marB="45703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+0101100</a:t>
                      </a:r>
                    </a:p>
                  </a:txBody>
                  <a:tcPr marT="45703" marB="45703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4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Sum = </a:t>
                      </a:r>
                    </a:p>
                  </a:txBody>
                  <a:tcPr marT="45703" marB="45703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1101111</a:t>
                      </a:r>
                    </a:p>
                  </a:txBody>
                  <a:tcPr marT="45703" marB="45703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 Box 61">
            <a:extLst>
              <a:ext uri="{FF2B5EF4-FFF2-40B4-BE49-F238E27FC236}">
                <a16:creationId xmlns:a16="http://schemas.microsoft.com/office/drawing/2014/main" id="{169F32A3-21E2-405D-B9A5-03648CF35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5643191"/>
            <a:ext cx="77724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dirty="0">
                <a:solidFill>
                  <a:srgbClr val="000000"/>
                </a:solidFill>
              </a:rPr>
              <a:t>There is no carry.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dirty="0">
                <a:solidFill>
                  <a:srgbClr val="000000"/>
                </a:solidFill>
              </a:rPr>
              <a:t>The answer is Y-X = -(2</a:t>
            </a:r>
            <a:r>
              <a:rPr lang="en-US" altLang="ko-KR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’</a:t>
            </a:r>
            <a:r>
              <a:rPr lang="en-US" altLang="ko-KR" sz="1800" dirty="0">
                <a:solidFill>
                  <a:srgbClr val="000000"/>
                </a:solidFill>
              </a:rPr>
              <a:t>s complement of 1101111)=-0010001</a:t>
            </a:r>
          </a:p>
        </p:txBody>
      </p:sp>
    </p:spTree>
    <p:extLst>
      <p:ext uri="{BB962C8B-B14F-4D97-AF65-F5344CB8AC3E}">
        <p14:creationId xmlns:p14="http://schemas.microsoft.com/office/powerpoint/2010/main" val="1986152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85E35-45C6-4C09-BFB7-8AF6A5492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F2B4A0F-1F80-4CC3-99DD-1EBF87ED15CB}"/>
              </a:ext>
            </a:extLst>
          </p:cNvPr>
          <p:cNvSpPr txBox="1">
            <a:spLocks/>
          </p:cNvSpPr>
          <p:nvPr/>
        </p:nvSpPr>
        <p:spPr>
          <a:xfrm>
            <a:off x="447472" y="435346"/>
            <a:ext cx="8391728" cy="9448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>
                <a:solidFill>
                  <a:srgbClr val="007FA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br>
              <a:rPr lang="en-IN" sz="2000" dirty="0">
                <a:latin typeface="+mn-lt"/>
              </a:rPr>
            </a:br>
            <a:r>
              <a:rPr lang="en-IN" sz="2000" dirty="0">
                <a:latin typeface="+mn-lt"/>
              </a:rPr>
              <a:t>Signed Binary Numbers</a:t>
            </a:r>
            <a:endParaRPr lang="en-US" sz="2000" baseline="-25000" dirty="0">
              <a:latin typeface="+mn-lt"/>
            </a:endParaRPr>
          </a:p>
        </p:txBody>
      </p:sp>
      <p:sp>
        <p:nvSpPr>
          <p:cNvPr id="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E3B15A23-E893-434B-AD9E-CCA820368C8B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524000"/>
            <a:ext cx="8382000" cy="5105400"/>
          </a:xfrm>
          <a:prstGeom prst="rect">
            <a:avLst/>
          </a:prstGeom>
        </p:spPr>
        <p:txBody>
          <a:bodyPr/>
          <a:lstStyle>
            <a:lvl1pPr marL="256032" indent="-256032" algn="l" defTabSz="914400" rtl="0" eaLnBrk="1" latinLnBrk="0" hangingPunct="1">
              <a:spcBef>
                <a:spcPts val="15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Clr>
                <a:srgbClr val="007FA3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Clr>
                <a:srgbClr val="007FA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Clr>
                <a:srgbClr val="007FA3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ts val="3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ts val="3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ts val="3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ts val="3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-KR" sz="1800" dirty="0">
                <a:solidFill>
                  <a:srgbClr val="000000"/>
                </a:solidFill>
              </a:rPr>
              <a:t>Arithmetic Addition</a:t>
            </a:r>
          </a:p>
          <a:p>
            <a:pPr lvl="1">
              <a:buClrTx/>
            </a:pPr>
            <a:r>
              <a:rPr lang="en-US" altLang="ko-KR" sz="1800" dirty="0">
                <a:solidFill>
                  <a:srgbClr val="000000"/>
                </a:solidFill>
              </a:rPr>
              <a:t>signed-magnitude system follows the rules of ordinary arithmetic</a:t>
            </a:r>
          </a:p>
          <a:p>
            <a:pPr lvl="1">
              <a:buClrTx/>
            </a:pPr>
            <a:r>
              <a:rPr lang="en-US" altLang="ko-KR" sz="1800" dirty="0">
                <a:solidFill>
                  <a:srgbClr val="000000"/>
                </a:solidFill>
              </a:rPr>
              <a:t>signed-complement system requires only addition.</a:t>
            </a:r>
          </a:p>
          <a:p>
            <a:pPr>
              <a:buClrTx/>
            </a:pPr>
            <a:endParaRPr lang="en-US" altLang="ko-KR" sz="2000" dirty="0">
              <a:solidFill>
                <a:srgbClr val="000000"/>
              </a:solidFill>
              <a:ea typeface="바탕" panose="02030600000101010101" pitchFamily="18" charset="-127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ko-KR" sz="2000" dirty="0">
              <a:solidFill>
                <a:srgbClr val="000000"/>
              </a:solidFill>
            </a:endParaRPr>
          </a:p>
        </p:txBody>
      </p:sp>
      <p:graphicFrame>
        <p:nvGraphicFramePr>
          <p:cNvPr id="9" name="Group 218">
            <a:extLst>
              <a:ext uri="{FF2B5EF4-FFF2-40B4-BE49-F238E27FC236}">
                <a16:creationId xmlns:a16="http://schemas.microsoft.com/office/drawing/2014/main" id="{8D3027D5-037E-41BC-A4B7-1F448D317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103201"/>
              </p:ext>
            </p:extLst>
          </p:nvPr>
        </p:nvGraphicFramePr>
        <p:xfrm>
          <a:off x="1676400" y="2743200"/>
          <a:ext cx="5219700" cy="2305050"/>
        </p:xfrm>
        <a:graphic>
          <a:graphicData uri="http://schemas.openxmlformats.org/drawingml/2006/table">
            <a:tbl>
              <a:tblPr/>
              <a:tblGrid>
                <a:gridCol w="865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9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524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+6</a:t>
                      </a:r>
                    </a:p>
                  </a:txBody>
                  <a:tcPr marT="45703" marB="45703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03" marB="45703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00000110</a:t>
                      </a:r>
                    </a:p>
                  </a:txBody>
                  <a:tcPr marT="45703" marB="45703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03" marB="45703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-6</a:t>
                      </a:r>
                    </a:p>
                  </a:txBody>
                  <a:tcPr marT="45703" marB="45703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03" marB="45703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11111010</a:t>
                      </a:r>
                    </a:p>
                  </a:txBody>
                  <a:tcPr marT="45703" marB="45703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737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+13</a:t>
                      </a:r>
                    </a:p>
                  </a:txBody>
                  <a:tcPr marT="45703" marB="45703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03" marB="4570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00001101</a:t>
                      </a:r>
                    </a:p>
                  </a:txBody>
                  <a:tcPr marT="45703" marB="4570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03" marB="4570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+13</a:t>
                      </a:r>
                    </a:p>
                  </a:txBody>
                  <a:tcPr marT="45703" marB="4570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03" marB="4570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00001101</a:t>
                      </a:r>
                    </a:p>
                  </a:txBody>
                  <a:tcPr marT="45703" marB="45703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21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+19</a:t>
                      </a:r>
                    </a:p>
                  </a:txBody>
                  <a:tcPr marT="45703" marB="45703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03" marB="4570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00010011</a:t>
                      </a:r>
                    </a:p>
                  </a:txBody>
                  <a:tcPr marT="45703" marB="4570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03" marB="4570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+7</a:t>
                      </a:r>
                    </a:p>
                  </a:txBody>
                  <a:tcPr marT="45703" marB="4570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03" marB="4570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00000111</a:t>
                      </a:r>
                    </a:p>
                  </a:txBody>
                  <a:tcPr marT="45703" marB="45703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30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+6</a:t>
                      </a:r>
                    </a:p>
                  </a:txBody>
                  <a:tcPr marT="45703" marB="45703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03" marB="4570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00000110</a:t>
                      </a:r>
                    </a:p>
                  </a:txBody>
                  <a:tcPr marT="45703" marB="4570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03" marB="4570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-6</a:t>
                      </a:r>
                    </a:p>
                  </a:txBody>
                  <a:tcPr marT="45703" marB="4570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03" marB="4570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11111010</a:t>
                      </a:r>
                    </a:p>
                  </a:txBody>
                  <a:tcPr marT="45703" marB="45703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4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-13</a:t>
                      </a:r>
                    </a:p>
                  </a:txBody>
                  <a:tcPr marT="45703" marB="45703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03" marB="4570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11110011</a:t>
                      </a:r>
                    </a:p>
                  </a:txBody>
                  <a:tcPr marT="45703" marB="4570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03" marB="4570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-13</a:t>
                      </a:r>
                    </a:p>
                  </a:txBody>
                  <a:tcPr marT="45703" marB="4570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03" marB="4570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11110011</a:t>
                      </a:r>
                    </a:p>
                  </a:txBody>
                  <a:tcPr marT="45703" marB="45703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30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-7</a:t>
                      </a:r>
                    </a:p>
                  </a:txBody>
                  <a:tcPr marT="45703" marB="45703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03" marB="4570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11111001</a:t>
                      </a:r>
                    </a:p>
                  </a:txBody>
                  <a:tcPr marT="45703" marB="4570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03" marB="4570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-19</a:t>
                      </a:r>
                    </a:p>
                  </a:txBody>
                  <a:tcPr marT="45703" marB="4570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03" marB="4570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11101101</a:t>
                      </a:r>
                    </a:p>
                  </a:txBody>
                  <a:tcPr marT="45703" marB="45703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942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944880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dirty="0">
                <a:latin typeface="+mn-lt"/>
              </a:rPr>
              <a:t>Binary-Coded Decimal (BCD).</a:t>
            </a: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678511"/>
            <a:ext cx="2895600" cy="350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123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85E35-45C6-4C09-BFB7-8AF6A5492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F2B4A0F-1F80-4CC3-99DD-1EBF87ED15CB}"/>
              </a:ext>
            </a:extLst>
          </p:cNvPr>
          <p:cNvSpPr txBox="1">
            <a:spLocks/>
          </p:cNvSpPr>
          <p:nvPr/>
        </p:nvSpPr>
        <p:spPr>
          <a:xfrm>
            <a:off x="447472" y="435346"/>
            <a:ext cx="8391728" cy="9448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>
                <a:solidFill>
                  <a:srgbClr val="007FA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br>
              <a:rPr lang="en-IN" sz="2000" dirty="0">
                <a:latin typeface="+mn-lt"/>
              </a:rPr>
            </a:br>
            <a:r>
              <a:rPr lang="en-IN" sz="2000" dirty="0">
                <a:latin typeface="+mn-lt"/>
              </a:rPr>
              <a:t>Binary Code – BCD Code</a:t>
            </a:r>
            <a:endParaRPr lang="en-US" sz="2000" baseline="-25000" dirty="0">
              <a:latin typeface="+mn-lt"/>
            </a:endParaRPr>
          </a:p>
        </p:txBody>
      </p:sp>
      <p:sp>
        <p:nvSpPr>
          <p:cNvPr id="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E3B15A23-E893-434B-AD9E-CCA820368C8B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524000"/>
            <a:ext cx="8382000" cy="5105400"/>
          </a:xfrm>
          <a:prstGeom prst="rect">
            <a:avLst/>
          </a:prstGeom>
        </p:spPr>
        <p:txBody>
          <a:bodyPr/>
          <a:lstStyle>
            <a:lvl1pPr marL="256032" indent="-256032" algn="l" defTabSz="914400" rtl="0" eaLnBrk="1" latinLnBrk="0" hangingPunct="1">
              <a:spcBef>
                <a:spcPts val="15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Clr>
                <a:srgbClr val="007FA3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Clr>
                <a:srgbClr val="007FA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Clr>
                <a:srgbClr val="007FA3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ts val="3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ts val="3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ts val="3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ts val="3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-KR" sz="1800" dirty="0">
                <a:solidFill>
                  <a:srgbClr val="000000"/>
                </a:solidFill>
              </a:rPr>
              <a:t>the 4-bit  code for one decimal</a:t>
            </a:r>
          </a:p>
          <a:p>
            <a:pPr lvl="1">
              <a:buClrTx/>
            </a:pPr>
            <a:r>
              <a:rPr lang="en-US" altLang="ko-KR" sz="1800" dirty="0">
                <a:solidFill>
                  <a:srgbClr val="000000"/>
                </a:solidFill>
                <a:ea typeface="바탕" panose="02030600000101010101" pitchFamily="18" charset="-127"/>
              </a:rPr>
              <a:t>(185)</a:t>
            </a:r>
            <a:r>
              <a:rPr lang="en-US" altLang="ko-KR" sz="1800" baseline="-30000" dirty="0">
                <a:solidFill>
                  <a:srgbClr val="000000"/>
                </a:solidFill>
                <a:ea typeface="바탕" panose="02030600000101010101" pitchFamily="18" charset="-127"/>
              </a:rPr>
              <a:t>10</a:t>
            </a:r>
            <a:r>
              <a:rPr lang="en-US" altLang="ko-KR" sz="1800" dirty="0">
                <a:solidFill>
                  <a:srgbClr val="000000"/>
                </a:solidFill>
                <a:ea typeface="바탕" panose="02030600000101010101" pitchFamily="18" charset="-127"/>
              </a:rPr>
              <a:t> = (0001 1000 0101)</a:t>
            </a:r>
            <a:r>
              <a:rPr lang="en-US" altLang="ko-KR" sz="1800" baseline="-30000" dirty="0">
                <a:solidFill>
                  <a:srgbClr val="000000"/>
                </a:solidFill>
                <a:ea typeface="바탕" panose="02030600000101010101" pitchFamily="18" charset="-127"/>
              </a:rPr>
              <a:t>BCD</a:t>
            </a:r>
            <a:r>
              <a:rPr lang="en-US" altLang="ko-KR" sz="1800" dirty="0">
                <a:solidFill>
                  <a:srgbClr val="000000"/>
                </a:solidFill>
                <a:ea typeface="바탕" panose="02030600000101010101" pitchFamily="18" charset="-127"/>
              </a:rPr>
              <a:t> = (10111001)</a:t>
            </a:r>
            <a:r>
              <a:rPr lang="en-US" altLang="ko-KR" sz="1800" baseline="-30000" dirty="0">
                <a:solidFill>
                  <a:srgbClr val="000000"/>
                </a:solidFill>
                <a:ea typeface="바탕" panose="02030600000101010101" pitchFamily="18" charset="-127"/>
              </a:rPr>
              <a:t>2</a:t>
            </a:r>
            <a:r>
              <a:rPr lang="en-US" altLang="ko-KR" sz="1800" dirty="0">
                <a:solidFill>
                  <a:srgbClr val="000000"/>
                </a:solidFill>
                <a:ea typeface="바탕" panose="02030600000101010101" pitchFamily="18" charset="-127"/>
              </a:rPr>
              <a:t> </a:t>
            </a:r>
          </a:p>
          <a:p>
            <a:pPr>
              <a:buClrTx/>
            </a:pPr>
            <a:endParaRPr lang="en-US" altLang="ko-KR" sz="1800" dirty="0">
              <a:solidFill>
                <a:srgbClr val="000000"/>
              </a:solidFill>
            </a:endParaRPr>
          </a:p>
          <a:p>
            <a:pPr>
              <a:buClrTx/>
            </a:pPr>
            <a:r>
              <a:rPr lang="en-US" altLang="ko-KR" sz="1800" dirty="0">
                <a:solidFill>
                  <a:srgbClr val="000000"/>
                </a:solidFill>
              </a:rPr>
              <a:t>BCD Addition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1800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800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800" dirty="0">
              <a:solidFill>
                <a:srgbClr val="000000"/>
              </a:solidFill>
            </a:endParaRPr>
          </a:p>
          <a:p>
            <a:pPr>
              <a:buClrTx/>
            </a:pPr>
            <a:endParaRPr lang="en-US" altLang="ko-KR" sz="1800" dirty="0">
              <a:solidFill>
                <a:srgbClr val="000000"/>
              </a:solidFill>
            </a:endParaRPr>
          </a:p>
          <a:p>
            <a:pPr>
              <a:buClrTx/>
            </a:pPr>
            <a:r>
              <a:rPr lang="en-US" altLang="ko-KR" sz="1800" dirty="0">
                <a:solidFill>
                  <a:srgbClr val="000000"/>
                </a:solidFill>
              </a:rPr>
              <a:t>If the binary sum is greater or equal to 1010, we add 0110 to obtain the correct BCD</a:t>
            </a:r>
          </a:p>
          <a:p>
            <a:pPr>
              <a:buClrTx/>
            </a:pPr>
            <a:endParaRPr lang="en-US" altLang="ko-KR" sz="2000" dirty="0">
              <a:solidFill>
                <a:srgbClr val="000000"/>
              </a:solidFill>
              <a:ea typeface="바탕" panose="02030600000101010101" pitchFamily="18" charset="-127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ko-KR" sz="2000" dirty="0">
              <a:solidFill>
                <a:srgbClr val="000000"/>
              </a:solidFill>
            </a:endParaRPr>
          </a:p>
        </p:txBody>
      </p:sp>
      <p:graphicFrame>
        <p:nvGraphicFramePr>
          <p:cNvPr id="6" name="Group 457">
            <a:extLst>
              <a:ext uri="{FF2B5EF4-FFF2-40B4-BE49-F238E27FC236}">
                <a16:creationId xmlns:a16="http://schemas.microsoft.com/office/drawing/2014/main" id="{7CBF6E9C-9B6C-45CD-A5B7-FC24B6AED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898616"/>
              </p:ext>
            </p:extLst>
          </p:nvPr>
        </p:nvGraphicFramePr>
        <p:xfrm>
          <a:off x="1524000" y="3082130"/>
          <a:ext cx="5387974" cy="1989139"/>
        </p:xfrm>
        <a:graphic>
          <a:graphicData uri="http://schemas.openxmlformats.org/drawingml/2006/table">
            <a:tbl>
              <a:tblPr/>
              <a:tblGrid>
                <a:gridCol w="533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04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94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95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42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32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8429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0100</a:t>
                      </a: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0100</a:t>
                      </a: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8</a:t>
                      </a: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1000</a:t>
                      </a: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+5</a:t>
                      </a: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+0101</a:t>
                      </a: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+8</a:t>
                      </a: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+1000</a:t>
                      </a: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+9</a:t>
                      </a: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+1001</a:t>
                      </a: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9</a:t>
                      </a: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1001</a:t>
                      </a: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12</a:t>
                      </a: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1100</a:t>
                      </a: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17</a:t>
                      </a: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10001</a:t>
                      </a: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+0110</a:t>
                      </a: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+0110</a:t>
                      </a: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10010</a:t>
                      </a: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10111</a:t>
                      </a:r>
                    </a:p>
                  </a:txBody>
                  <a:tcPr marL="91445" marR="91445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4303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35346"/>
            <a:ext cx="8382000" cy="707654"/>
          </a:xfrm>
        </p:spPr>
        <p:txBody>
          <a:bodyPr/>
          <a:lstStyle/>
          <a:p>
            <a:br>
              <a:rPr lang="en-US" sz="2000" b="1" dirty="0">
                <a:latin typeface="+mn-lt"/>
              </a:rPr>
            </a:br>
            <a:r>
              <a:rPr lang="en-IN" sz="2000" dirty="0">
                <a:latin typeface="+mn-lt"/>
              </a:rPr>
              <a:t>Four Different Binary Codes for the Decimal Digits.</a:t>
            </a:r>
            <a:endParaRPr lang="en-US" sz="2000" dirty="0">
              <a:latin typeface="+mn-lt"/>
            </a:endParaRPr>
          </a:p>
        </p:txBody>
      </p:sp>
      <p:pic>
        <p:nvPicPr>
          <p:cNvPr id="5122" name="Picture 2" descr="Z:\NewMedia\Ebook-Novella\Wiley\jira\Mano_Ciletti6e\Work\Images\ch01\ciletti_6e_table_01_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569" y="1524000"/>
            <a:ext cx="5431276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123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35346"/>
            <a:ext cx="8382000" cy="707654"/>
          </a:xfrm>
        </p:spPr>
        <p:txBody>
          <a:bodyPr/>
          <a:lstStyle/>
          <a:p>
            <a:br>
              <a:rPr lang="en-US" sz="2000" b="1" dirty="0">
                <a:latin typeface="+mn-lt"/>
              </a:rPr>
            </a:br>
            <a:r>
              <a:rPr lang="en-IN" sz="2000" dirty="0" err="1">
                <a:latin typeface="+mn-lt"/>
              </a:rPr>
              <a:t>Gray</a:t>
            </a:r>
            <a:r>
              <a:rPr lang="en-IN" sz="2000" dirty="0">
                <a:latin typeface="+mn-lt"/>
              </a:rPr>
              <a:t> Code</a:t>
            </a:r>
            <a:endParaRPr lang="en-US" sz="2000" dirty="0">
              <a:latin typeface="+mn-lt"/>
            </a:endParaRPr>
          </a:p>
        </p:txBody>
      </p:sp>
      <p:pic>
        <p:nvPicPr>
          <p:cNvPr id="6146" name="Picture 2" descr="Z:\NewMedia\Ebook-Novella\Wiley\jira\Mano_Ciletti6e\Work\Images\ch01\ciletti_6e_table_01_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4" y="1354138"/>
            <a:ext cx="2897186" cy="451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318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35346"/>
            <a:ext cx="8382000" cy="707654"/>
          </a:xfrm>
        </p:spPr>
        <p:txBody>
          <a:bodyPr/>
          <a:lstStyle/>
          <a:p>
            <a:br>
              <a:rPr lang="en-US" sz="2000" b="1" dirty="0">
                <a:latin typeface="+mn-lt"/>
              </a:rPr>
            </a:br>
            <a:r>
              <a:rPr lang="en-IN" sz="2000" dirty="0">
                <a:latin typeface="+mn-lt"/>
              </a:rPr>
              <a:t>American Standard Code for Information Interchange (ASCII).</a:t>
            </a:r>
            <a:endParaRPr lang="en-US" sz="2000" dirty="0">
              <a:latin typeface="+mn-lt"/>
            </a:endParaRPr>
          </a:p>
        </p:txBody>
      </p:sp>
      <p:pic>
        <p:nvPicPr>
          <p:cNvPr id="7170" name="Picture 2" descr="Z:\NewMedia\Ebook-Novella\Wiley\jira\Mano_Ciletti6e\Work\Images\ch01\ciletti_6e_table_01_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384" y="1371600"/>
            <a:ext cx="3443646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847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5346"/>
            <a:ext cx="8391728" cy="707654"/>
          </a:xfrm>
        </p:spPr>
        <p:txBody>
          <a:bodyPr/>
          <a:lstStyle/>
          <a:p>
            <a:br>
              <a:rPr lang="en-US" sz="2000" b="1" dirty="0">
                <a:latin typeface="+mn-lt"/>
              </a:rPr>
            </a:br>
            <a:r>
              <a:rPr lang="en-IN" sz="2000" dirty="0">
                <a:latin typeface="+mn-lt"/>
              </a:rPr>
              <a:t>Transfer of information among registers.</a:t>
            </a:r>
            <a:br>
              <a:rPr lang="en-US" sz="2000" dirty="0">
                <a:latin typeface="+mn-lt"/>
              </a:rPr>
            </a:br>
            <a:br>
              <a:rPr lang="en-US" sz="2000" dirty="0">
                <a:latin typeface="+mn-lt"/>
              </a:rPr>
            </a:b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</p:txBody>
      </p:sp>
      <p:pic>
        <p:nvPicPr>
          <p:cNvPr id="8195" name="Picture 3" descr="In the input unit, the keyboard sends J, O, H, and N to the control unit, which produces 8 cells in the input register. The 8 cells from the input register are transferred to the processor register in the processor unit, leading to a sequence of 4 8-cell blocks. J = 0 1 0 0 1 0 1 0, O = 0 1 0 0 1 1 1 1, H = 1 1 0 0 1 0 0 0, N = 1 1 0 0 1 1 1 0. These blocks are then transferred to the memory unit, where they are combined in the memory register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567" y="1371600"/>
            <a:ext cx="3882866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123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5" descr="Computer">
            <a:extLst>
              <a:ext uri="{FF2B5EF4-FFF2-40B4-BE49-F238E27FC236}">
                <a16:creationId xmlns:a16="http://schemas.microsoft.com/office/drawing/2014/main" id="{7879F572-C3B6-4485-A422-9405B48C8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64904"/>
            <a:ext cx="1295400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16">
            <a:extLst>
              <a:ext uri="{FF2B5EF4-FFF2-40B4-BE49-F238E27FC236}">
                <a16:creationId xmlns:a16="http://schemas.microsoft.com/office/drawing/2014/main" id="{D6699CBE-4649-4F17-8238-A94D2CCE08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7963" y="1209179"/>
            <a:ext cx="1020763" cy="1343025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8746" tIns="49373" rIns="98746" bIns="49373"/>
          <a:lstStyle/>
          <a:p>
            <a:endParaRPr lang="ko-KR" altLang="en-US"/>
          </a:p>
        </p:txBody>
      </p:sp>
      <p:sp>
        <p:nvSpPr>
          <p:cNvPr id="8" name="Line 17">
            <a:extLst>
              <a:ext uri="{FF2B5EF4-FFF2-40B4-BE49-F238E27FC236}">
                <a16:creationId xmlns:a16="http://schemas.microsoft.com/office/drawing/2014/main" id="{93C6169B-E5BE-4B2B-BDA2-EDF4F9F5CC86}"/>
              </a:ext>
            </a:extLst>
          </p:cNvPr>
          <p:cNvSpPr>
            <a:spLocks noChangeShapeType="1"/>
          </p:cNvSpPr>
          <p:nvPr/>
        </p:nvSpPr>
        <p:spPr bwMode="auto">
          <a:xfrm>
            <a:off x="2081138" y="3909516"/>
            <a:ext cx="1042988" cy="1760538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8746" tIns="49373" rIns="98746" bIns="49373"/>
          <a:lstStyle/>
          <a:p>
            <a:endParaRPr lang="ko-KR" altLang="en-US"/>
          </a:p>
        </p:txBody>
      </p:sp>
      <p:grpSp>
        <p:nvGrpSpPr>
          <p:cNvPr id="9" name="그룹 38">
            <a:extLst>
              <a:ext uri="{FF2B5EF4-FFF2-40B4-BE49-F238E27FC236}">
                <a16:creationId xmlns:a16="http://schemas.microsoft.com/office/drawing/2014/main" id="{E6564C45-A7C6-435E-AFD1-4FCC72920545}"/>
              </a:ext>
            </a:extLst>
          </p:cNvPr>
          <p:cNvGrpSpPr>
            <a:grpSpLocks/>
          </p:cNvGrpSpPr>
          <p:nvPr/>
        </p:nvGrpSpPr>
        <p:grpSpPr bwMode="auto">
          <a:xfrm>
            <a:off x="3281288" y="1217116"/>
            <a:ext cx="4827588" cy="4391025"/>
            <a:chOff x="3419872" y="1412776"/>
            <a:chExt cx="4827588" cy="4391025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590899D1-E5A8-48C7-8098-5FB24F671F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1412776"/>
              <a:ext cx="4827588" cy="4391025"/>
            </a:xfrm>
            <a:prstGeom prst="rect">
              <a:avLst/>
            </a:prstGeom>
            <a:noFill/>
            <a:ln w="12700" algn="ctr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C22B2973-0968-47BA-BD1B-805341304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064" y="2204864"/>
              <a:ext cx="1012825" cy="850900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7191" tIns="50539" rIns="97191" bIns="50539" anchor="ctr"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4"/>
                </a:buBlip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 b="1">
                  <a:solidFill>
                    <a:schemeClr val="bg1"/>
                  </a:solidFill>
                  <a:latin typeface="Tahoma" panose="020B0604030504040204" pitchFamily="34" charset="0"/>
                </a:rPr>
                <a:t>CPU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76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35346"/>
            <a:ext cx="8382000" cy="707654"/>
          </a:xfrm>
        </p:spPr>
        <p:txBody>
          <a:bodyPr/>
          <a:lstStyle/>
          <a:p>
            <a:br>
              <a:rPr lang="en-US" sz="2000" b="1" dirty="0">
                <a:latin typeface="+mn-lt"/>
              </a:rPr>
            </a:br>
            <a:r>
              <a:rPr lang="en-IN" sz="2000" dirty="0">
                <a:latin typeface="+mn-lt"/>
              </a:rPr>
              <a:t>Truth Tables of Logical Operations</a:t>
            </a:r>
            <a:endParaRPr lang="en-US" sz="2000" dirty="0">
              <a:latin typeface="+mn-lt"/>
            </a:endParaRPr>
          </a:p>
        </p:txBody>
      </p:sp>
      <p:pic>
        <p:nvPicPr>
          <p:cNvPr id="11266" name="Picture 2" descr="Z:\NewMedia\Ebook-Novella\Wiley\jira\Mano_Ciletti6e\Work\Images\ch01\ciletti_6e_table_01_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382" y="2438401"/>
            <a:ext cx="5171236" cy="19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36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5346"/>
            <a:ext cx="8391728" cy="707654"/>
          </a:xfrm>
        </p:spPr>
        <p:txBody>
          <a:bodyPr/>
          <a:lstStyle/>
          <a:p>
            <a:br>
              <a:rPr lang="en-US" sz="2000" b="1" dirty="0">
                <a:latin typeface="+mn-lt"/>
              </a:rPr>
            </a:br>
            <a:r>
              <a:rPr lang="en-IN" sz="2000" dirty="0">
                <a:latin typeface="+mn-lt"/>
              </a:rPr>
              <a:t>Symbols for digital logic circuits.</a:t>
            </a:r>
            <a:br>
              <a:rPr lang="en-US" sz="2000" dirty="0">
                <a:latin typeface="+mn-lt"/>
              </a:rPr>
            </a:b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</p:txBody>
      </p:sp>
      <p:pic>
        <p:nvPicPr>
          <p:cNvPr id="12291" name="Picture 3" descr="Part ay: two-input, and, gate. The symbol is a half oval. Two parallel line segments for inputs x and y extend from the flat side of the half oval, and one line segment for output z = x times y extends from the opposite, curved side of the half oval. Part b: two-input, or, gate. The or symbol is the and symbol with the half oval replaced by a rounded arrow head. The symbol has inputs x and y and output z = x + y. Part c: not gate or inverter. The symbol is an arrow head centered on a line from x to x prime, with an open circle at the point of the arrow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37" y="2895600"/>
            <a:ext cx="833592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228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5346"/>
            <a:ext cx="8391728" cy="707654"/>
          </a:xfrm>
        </p:spPr>
        <p:txBody>
          <a:bodyPr/>
          <a:lstStyle/>
          <a:p>
            <a:br>
              <a:rPr lang="en-US" sz="2000" b="1" dirty="0">
                <a:latin typeface="+mn-lt"/>
              </a:rPr>
            </a:br>
            <a:r>
              <a:rPr lang="en-IN" sz="2000" dirty="0">
                <a:latin typeface="+mn-lt"/>
              </a:rPr>
              <a:t>Gates with multiple inputs.</a:t>
            </a:r>
            <a:br>
              <a:rPr lang="en-US" sz="2000" dirty="0">
                <a:latin typeface="+mn-lt"/>
              </a:rPr>
            </a:b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</p:txBody>
      </p:sp>
      <p:pic>
        <p:nvPicPr>
          <p:cNvPr id="14338" name="Picture 2" descr="Part ay: The 3 input, and, gate symbol has inputs Ay, B, and C, and output F =Ay B C. Part b: The 4 input, or, gate symbol has inputs Ay, B, C, and D, and output G = Ay + B + C + D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60" y="2667000"/>
            <a:ext cx="7392279" cy="167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276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5346"/>
            <a:ext cx="8391728" cy="707654"/>
          </a:xfrm>
        </p:spPr>
        <p:txBody>
          <a:bodyPr/>
          <a:lstStyle/>
          <a:p>
            <a:br>
              <a:rPr lang="en-US" sz="2000" b="1" dirty="0">
                <a:latin typeface="+mn-lt"/>
              </a:rPr>
            </a:br>
            <a:r>
              <a:rPr lang="en-IN" sz="2000" dirty="0">
                <a:latin typeface="+mn-lt"/>
              </a:rPr>
              <a:t>Signal levels for binary logic values.</a:t>
            </a:r>
            <a:br>
              <a:rPr lang="en-US" sz="2000" dirty="0">
                <a:latin typeface="+mn-lt"/>
              </a:rPr>
            </a:b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</p:txBody>
      </p:sp>
      <p:pic>
        <p:nvPicPr>
          <p:cNvPr id="10242" name="Picture 2" descr="The signal range for logic 0 extends from 0 to 1 volt, and the signal range for logic 1 extends from 2 to 3 volts. A transition occurs between 1 and 2 volt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976" y="1600200"/>
            <a:ext cx="2732881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812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5346"/>
            <a:ext cx="8391728" cy="707654"/>
          </a:xfrm>
        </p:spPr>
        <p:txBody>
          <a:bodyPr/>
          <a:lstStyle/>
          <a:p>
            <a:br>
              <a:rPr lang="en-US" sz="2000" b="1" dirty="0">
                <a:latin typeface="+mn-lt"/>
              </a:rPr>
            </a:br>
            <a:r>
              <a:rPr lang="en-IN" sz="2000" dirty="0">
                <a:latin typeface="+mn-lt"/>
              </a:rPr>
              <a:t>Input–output signals for gates.</a:t>
            </a:r>
            <a:br>
              <a:rPr lang="en-US" sz="2000" dirty="0">
                <a:latin typeface="+mn-lt"/>
              </a:rPr>
            </a:b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</p:txBody>
      </p:sp>
      <p:pic>
        <p:nvPicPr>
          <p:cNvPr id="13315" name="Picture 3" descr="For each of the following inputs and outputs, the binary sequence is represented by a square wave form, with a minimum for 0 and a maximum for 1. x: 0 1 1 0 0. y: 0 0 1 1 0. And, x + y: 0 1 1 1 0. Not, x prime: 1 0 0 1 1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64" y="1906588"/>
            <a:ext cx="5508272" cy="319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045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D97622-854A-4947-9212-F1678563FE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/>
              <a:t>Analog/Digital</a:t>
            </a:r>
          </a:p>
          <a:p>
            <a:endParaRPr lang="ko-KR" altLang="en-US" dirty="0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075C34F4-7E42-4FD1-B346-2FE38865A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" y="1989138"/>
            <a:ext cx="4545013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0EF79B1D-76B7-4D38-A958-09EB71D79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9536" y="2057400"/>
            <a:ext cx="148149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dirty="0">
                <a:latin typeface="Tahoma" panose="020B0604030504040204" pitchFamily="34" charset="0"/>
              </a:rPr>
              <a:t>B = Byte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dirty="0">
                <a:latin typeface="Tahoma" panose="020B0604030504040204" pitchFamily="34" charset="0"/>
              </a:rPr>
              <a:t>b = bit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dirty="0">
                <a:latin typeface="Tahoma" panose="020B0604030504040204" pitchFamily="34" charset="0"/>
              </a:rPr>
              <a:t>1 B = 8 b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ko-KR" sz="2400" dirty="0">
              <a:latin typeface="Tahoma" panose="020B0604030504040204" pitchFamily="34" charset="0"/>
            </a:endParaRP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9DE4529A-D808-45E7-9C37-D44BB8ACD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554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5346"/>
            <a:ext cx="8391728" cy="944880"/>
          </a:xfrm>
        </p:spPr>
        <p:txBody>
          <a:bodyPr/>
          <a:lstStyle/>
          <a:p>
            <a:br>
              <a:rPr lang="en-IN" sz="2000" dirty="0">
                <a:latin typeface="+mn-lt"/>
              </a:rPr>
            </a:br>
            <a:r>
              <a:rPr lang="en-IN" sz="2000" dirty="0">
                <a:latin typeface="+mn-lt"/>
              </a:rPr>
              <a:t>Powers of Two</a:t>
            </a:r>
            <a:endParaRPr lang="en-US" sz="2000" dirty="0">
              <a:latin typeface="+mn-lt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7010400" cy="274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EE94FB-6852-411D-B7FC-D49043332A8B}"/>
              </a:ext>
            </a:extLst>
          </p:cNvPr>
          <p:cNvSpPr txBox="1"/>
          <p:nvPr/>
        </p:nvSpPr>
        <p:spPr>
          <a:xfrm>
            <a:off x="4572000" y="4992963"/>
            <a:ext cx="128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Why is 2</a:t>
            </a:r>
            <a:r>
              <a:rPr lang="en-US" altLang="ko-KR" baseline="30000" dirty="0"/>
              <a:t>n</a:t>
            </a:r>
            <a:r>
              <a:rPr lang="en-US" altLang="ko-KR" dirty="0"/>
              <a:t>?</a:t>
            </a:r>
          </a:p>
          <a:p>
            <a:endParaRPr lang="ko-KR" altLang="en-US" dirty="0" err="1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94D65FAD-09CB-474F-8803-FCC4A3364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4891088"/>
            <a:ext cx="11945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4"/>
              </a:buBlip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dirty="0">
                <a:solidFill>
                  <a:srgbClr val="000000"/>
                </a:solidFill>
                <a:latin typeface="+mn-lt"/>
              </a:rPr>
              <a:t>2</a:t>
            </a:r>
            <a:r>
              <a:rPr lang="en-US" altLang="ko-KR" sz="1800" baseline="30000" dirty="0">
                <a:solidFill>
                  <a:srgbClr val="000000"/>
                </a:solidFill>
                <a:latin typeface="+mn-lt"/>
              </a:rPr>
              <a:t>10</a:t>
            </a:r>
            <a:r>
              <a:rPr lang="en-US" altLang="ko-KR" sz="1800" dirty="0">
                <a:solidFill>
                  <a:srgbClr val="000000"/>
                </a:solidFill>
                <a:latin typeface="+mn-lt"/>
              </a:rPr>
              <a:t>= 1Kilo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F254E4A3-AAFA-4326-9F55-28F0C1E15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3038" y="5227638"/>
            <a:ext cx="1430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4"/>
              </a:buBlip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ko-KR" sz="1800" dirty="0">
                <a:solidFill>
                  <a:srgbClr val="000000"/>
                </a:solidFill>
                <a:latin typeface="+mn-lt"/>
              </a:rPr>
              <a:t>2</a:t>
            </a:r>
            <a:r>
              <a:rPr lang="en-US" altLang="ko-KR" sz="1800" baseline="30000" dirty="0">
                <a:solidFill>
                  <a:srgbClr val="000000"/>
                </a:solidFill>
                <a:latin typeface="+mn-lt"/>
              </a:rPr>
              <a:t>20 </a:t>
            </a:r>
            <a:r>
              <a:rPr lang="en-US" altLang="ko-KR" sz="1800" dirty="0">
                <a:solidFill>
                  <a:srgbClr val="000000"/>
                </a:solidFill>
                <a:latin typeface="+mn-lt"/>
              </a:rPr>
              <a:t>= 1Mega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A017A1E0-43AF-4630-A1B9-1EB50611A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3038" y="5532438"/>
            <a:ext cx="13404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4"/>
              </a:buBlip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ko-KR" sz="1800" dirty="0">
                <a:solidFill>
                  <a:srgbClr val="000000"/>
                </a:solidFill>
                <a:latin typeface="+mn-lt"/>
              </a:rPr>
              <a:t>2</a:t>
            </a:r>
            <a:r>
              <a:rPr lang="en-US" altLang="ko-KR" sz="1800" baseline="30000" dirty="0">
                <a:solidFill>
                  <a:srgbClr val="000000"/>
                </a:solidFill>
                <a:latin typeface="+mn-lt"/>
              </a:rPr>
              <a:t>30 </a:t>
            </a:r>
            <a:r>
              <a:rPr lang="en-US" altLang="ko-KR" sz="1800" dirty="0">
                <a:solidFill>
                  <a:srgbClr val="000000"/>
                </a:solidFill>
                <a:latin typeface="+mn-lt"/>
              </a:rPr>
              <a:t>= 1Giga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6F21FC58-B764-4063-9CE5-F8D8113BC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4150" y="5815013"/>
            <a:ext cx="13020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4"/>
              </a:buBlip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ko-KR" sz="1800" dirty="0">
                <a:solidFill>
                  <a:srgbClr val="000000"/>
                </a:solidFill>
                <a:latin typeface="+mn-lt"/>
              </a:rPr>
              <a:t>2</a:t>
            </a:r>
            <a:r>
              <a:rPr lang="en-US" altLang="ko-KR" sz="1800" baseline="30000" dirty="0">
                <a:solidFill>
                  <a:srgbClr val="000000"/>
                </a:solidFill>
                <a:latin typeface="+mn-lt"/>
              </a:rPr>
              <a:t>40 </a:t>
            </a:r>
            <a:r>
              <a:rPr lang="en-US" altLang="ko-KR" sz="1800" dirty="0">
                <a:solidFill>
                  <a:srgbClr val="000000"/>
                </a:solidFill>
                <a:latin typeface="+mn-lt"/>
              </a:rPr>
              <a:t>= 1Tera</a:t>
            </a:r>
          </a:p>
        </p:txBody>
      </p:sp>
    </p:spTree>
    <p:extLst>
      <p:ext uri="{BB962C8B-B14F-4D97-AF65-F5344CB8AC3E}">
        <p14:creationId xmlns:p14="http://schemas.microsoft.com/office/powerpoint/2010/main" val="3604123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5346"/>
            <a:ext cx="8391728" cy="944880"/>
          </a:xfrm>
        </p:spPr>
        <p:txBody>
          <a:bodyPr/>
          <a:lstStyle/>
          <a:p>
            <a:br>
              <a:rPr lang="en-IN" sz="2000" dirty="0">
                <a:latin typeface="+mn-lt"/>
              </a:rPr>
            </a:br>
            <a:r>
              <a:rPr lang="en-IN" sz="2000" dirty="0">
                <a:latin typeface="+mn-lt"/>
              </a:rPr>
              <a:t>Numbers with Different Base</a:t>
            </a:r>
            <a:endParaRPr lang="en-US" sz="2000" baseline="-25000" dirty="0"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4" y="1475994"/>
            <a:ext cx="5640386" cy="416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123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85E35-45C6-4C09-BFB7-8AF6A5492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3B5308-8F05-4823-960E-F6E7F28B1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F2B4A0F-1F80-4CC3-99DD-1EBF87ED15CB}"/>
              </a:ext>
            </a:extLst>
          </p:cNvPr>
          <p:cNvSpPr txBox="1">
            <a:spLocks/>
          </p:cNvSpPr>
          <p:nvPr/>
        </p:nvSpPr>
        <p:spPr>
          <a:xfrm>
            <a:off x="447472" y="435346"/>
            <a:ext cx="8391728" cy="9448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>
                <a:solidFill>
                  <a:srgbClr val="007FA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br>
              <a:rPr lang="en-IN" sz="2000" dirty="0">
                <a:latin typeface="+mn-lt"/>
              </a:rPr>
            </a:br>
            <a:r>
              <a:rPr lang="en-IN" sz="2000" dirty="0">
                <a:latin typeface="+mn-lt"/>
              </a:rPr>
              <a:t>Number Base Conversion</a:t>
            </a:r>
            <a:endParaRPr lang="en-US" sz="2000" baseline="-250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BAD9E-3E79-4FF6-B942-A971081323BB}"/>
              </a:ext>
            </a:extLst>
          </p:cNvPr>
          <p:cNvSpPr txBox="1"/>
          <p:nvPr/>
        </p:nvSpPr>
        <p:spPr>
          <a:xfrm>
            <a:off x="457200" y="1905000"/>
            <a:ext cx="668163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rgbClr val="000000"/>
                </a:solidFill>
              </a:rPr>
              <a:t>a</a:t>
            </a:r>
            <a:r>
              <a:rPr lang="en-US" altLang="ko-KR" baseline="-30000" dirty="0">
                <a:solidFill>
                  <a:srgbClr val="000000"/>
                </a:solidFill>
              </a:rPr>
              <a:t>5</a:t>
            </a:r>
            <a:r>
              <a:rPr lang="en-US" altLang="ko-KR" dirty="0">
                <a:solidFill>
                  <a:srgbClr val="000000"/>
                </a:solidFill>
              </a:rPr>
              <a:t>a</a:t>
            </a:r>
            <a:r>
              <a:rPr lang="en-US" altLang="ko-KR" baseline="-30000" dirty="0">
                <a:solidFill>
                  <a:srgbClr val="000000"/>
                </a:solidFill>
              </a:rPr>
              <a:t>4</a:t>
            </a:r>
            <a:r>
              <a:rPr lang="en-US" altLang="ko-KR" dirty="0">
                <a:solidFill>
                  <a:srgbClr val="000000"/>
                </a:solidFill>
              </a:rPr>
              <a:t>a</a:t>
            </a:r>
            <a:r>
              <a:rPr lang="en-US" altLang="ko-KR" baseline="-30000" dirty="0">
                <a:solidFill>
                  <a:srgbClr val="000000"/>
                </a:solidFill>
              </a:rPr>
              <a:t>3</a:t>
            </a:r>
            <a:r>
              <a:rPr lang="en-US" altLang="ko-KR" dirty="0">
                <a:solidFill>
                  <a:srgbClr val="000000"/>
                </a:solidFill>
              </a:rPr>
              <a:t>a</a:t>
            </a:r>
            <a:r>
              <a:rPr lang="en-US" altLang="ko-KR" baseline="-30000" dirty="0">
                <a:solidFill>
                  <a:srgbClr val="000000"/>
                </a:solidFill>
              </a:rPr>
              <a:t>2</a:t>
            </a:r>
            <a:r>
              <a:rPr lang="en-US" altLang="ko-KR" dirty="0">
                <a:solidFill>
                  <a:srgbClr val="000000"/>
                </a:solidFill>
              </a:rPr>
              <a:t>a</a:t>
            </a:r>
            <a:r>
              <a:rPr lang="en-US" altLang="ko-KR" baseline="-30000" dirty="0">
                <a:solidFill>
                  <a:srgbClr val="000000"/>
                </a:solidFill>
              </a:rPr>
              <a:t>1</a:t>
            </a:r>
            <a:r>
              <a:rPr lang="en-US" altLang="ko-KR" dirty="0">
                <a:solidFill>
                  <a:srgbClr val="000000"/>
                </a:solidFill>
              </a:rPr>
              <a:t>a</a:t>
            </a:r>
            <a:r>
              <a:rPr lang="en-US" altLang="ko-KR" baseline="-30000" dirty="0">
                <a:solidFill>
                  <a:srgbClr val="000000"/>
                </a:solidFill>
              </a:rPr>
              <a:t>0</a:t>
            </a:r>
            <a:r>
              <a:rPr lang="en-US" altLang="ko-KR" dirty="0">
                <a:solidFill>
                  <a:srgbClr val="000000"/>
                </a:solidFill>
              </a:rPr>
              <a:t>.a</a:t>
            </a:r>
            <a:r>
              <a:rPr lang="en-US" altLang="ko-KR" baseline="-30000" dirty="0">
                <a:solidFill>
                  <a:srgbClr val="000000"/>
                </a:solidFill>
              </a:rPr>
              <a:t>-1</a:t>
            </a:r>
            <a:r>
              <a:rPr lang="en-US" altLang="ko-KR" dirty="0">
                <a:solidFill>
                  <a:srgbClr val="000000"/>
                </a:solidFill>
              </a:rPr>
              <a:t>a</a:t>
            </a:r>
            <a:r>
              <a:rPr lang="en-US" altLang="ko-KR" baseline="-30000" dirty="0">
                <a:solidFill>
                  <a:srgbClr val="000000"/>
                </a:solidFill>
              </a:rPr>
              <a:t>-2</a:t>
            </a:r>
            <a:r>
              <a:rPr lang="en-US" altLang="ko-KR" dirty="0">
                <a:solidFill>
                  <a:srgbClr val="000000"/>
                </a:solidFill>
              </a:rPr>
              <a:t>a</a:t>
            </a:r>
            <a:r>
              <a:rPr lang="en-US" altLang="ko-KR" baseline="-30000" dirty="0">
                <a:solidFill>
                  <a:srgbClr val="000000"/>
                </a:solidFill>
              </a:rPr>
              <a:t>-3</a:t>
            </a:r>
            <a:r>
              <a:rPr lang="en-US" altLang="ko-KR" dirty="0">
                <a:solidFill>
                  <a:srgbClr val="000000"/>
                </a:solidFill>
                <a:ea typeface="바탕" panose="02030600000101010101" pitchFamily="18" charset="-127"/>
              </a:rPr>
              <a:t> </a:t>
            </a:r>
            <a:endParaRPr lang="en-US" altLang="ko-KR" dirty="0">
              <a:solidFill>
                <a:srgbClr val="000000"/>
              </a:solidFill>
            </a:endParaRPr>
          </a:p>
          <a:p>
            <a:pPr marL="609600" indent="-609600">
              <a:defRPr/>
            </a:pPr>
            <a:r>
              <a:rPr lang="en-US" altLang="ko-KR" dirty="0">
                <a:solidFill>
                  <a:srgbClr val="000000"/>
                </a:solidFill>
              </a:rPr>
              <a:t>          = a</a:t>
            </a:r>
            <a:r>
              <a:rPr lang="en-US" altLang="ko-KR" baseline="-30000" dirty="0">
                <a:solidFill>
                  <a:srgbClr val="000000"/>
                </a:solidFill>
              </a:rPr>
              <a:t>n</a:t>
            </a:r>
            <a:r>
              <a:rPr lang="en-US" altLang="ko-KR" dirty="0">
                <a:solidFill>
                  <a:srgbClr val="000000"/>
                </a:solidFill>
              </a:rPr>
              <a:t>r</a:t>
            </a:r>
            <a:r>
              <a:rPr lang="en-US" altLang="ko-KR" baseline="30000" dirty="0">
                <a:solidFill>
                  <a:srgbClr val="000000"/>
                </a:solidFill>
              </a:rPr>
              <a:t>n</a:t>
            </a:r>
            <a:r>
              <a:rPr lang="en-US" altLang="ko-KR" dirty="0">
                <a:solidFill>
                  <a:srgbClr val="000000"/>
                </a:solidFill>
              </a:rPr>
              <a:t>+a</a:t>
            </a:r>
            <a:r>
              <a:rPr lang="en-US" altLang="ko-KR" baseline="-30000" dirty="0">
                <a:solidFill>
                  <a:srgbClr val="000000"/>
                </a:solidFill>
              </a:rPr>
              <a:t>n-1</a:t>
            </a:r>
            <a:r>
              <a:rPr lang="en-US" altLang="ko-KR" dirty="0">
                <a:solidFill>
                  <a:srgbClr val="000000"/>
                </a:solidFill>
              </a:rPr>
              <a:t>r</a:t>
            </a:r>
            <a:r>
              <a:rPr lang="en-US" altLang="ko-KR" baseline="30000" dirty="0">
                <a:solidFill>
                  <a:srgbClr val="000000"/>
                </a:solidFill>
              </a:rPr>
              <a:t>n-1</a:t>
            </a:r>
            <a:r>
              <a:rPr lang="en-US" altLang="ko-KR" dirty="0">
                <a:solidFill>
                  <a:srgbClr val="000000"/>
                </a:solidFill>
              </a:rPr>
              <a:t>+...+a</a:t>
            </a:r>
            <a:r>
              <a:rPr lang="en-US" altLang="ko-KR" baseline="-30000" dirty="0">
                <a:solidFill>
                  <a:srgbClr val="000000"/>
                </a:solidFill>
              </a:rPr>
              <a:t>2</a:t>
            </a:r>
            <a:r>
              <a:rPr lang="en-US" altLang="ko-KR" dirty="0">
                <a:solidFill>
                  <a:srgbClr val="000000"/>
                </a:solidFill>
              </a:rPr>
              <a:t>r</a:t>
            </a:r>
            <a:r>
              <a:rPr lang="en-US" altLang="ko-KR" baseline="30000" dirty="0">
                <a:solidFill>
                  <a:srgbClr val="000000"/>
                </a:solidFill>
              </a:rPr>
              <a:t>2</a:t>
            </a:r>
            <a:r>
              <a:rPr lang="en-US" altLang="ko-KR" dirty="0">
                <a:solidFill>
                  <a:srgbClr val="000000"/>
                </a:solidFill>
              </a:rPr>
              <a:t>+a</a:t>
            </a:r>
            <a:r>
              <a:rPr lang="en-US" altLang="ko-KR" baseline="-30000" dirty="0">
                <a:solidFill>
                  <a:srgbClr val="000000"/>
                </a:solidFill>
              </a:rPr>
              <a:t>1</a:t>
            </a:r>
            <a:r>
              <a:rPr lang="en-US" altLang="ko-KR" dirty="0">
                <a:solidFill>
                  <a:srgbClr val="000000"/>
                </a:solidFill>
              </a:rPr>
              <a:t>r+a</a:t>
            </a:r>
            <a:r>
              <a:rPr lang="en-US" altLang="ko-KR" baseline="-30000" dirty="0">
                <a:solidFill>
                  <a:srgbClr val="000000"/>
                </a:solidFill>
              </a:rPr>
              <a:t>0</a:t>
            </a:r>
            <a:r>
              <a:rPr lang="en-US" altLang="ko-KR" dirty="0">
                <a:solidFill>
                  <a:srgbClr val="000000"/>
                </a:solidFill>
              </a:rPr>
              <a:t>+a</a:t>
            </a:r>
            <a:r>
              <a:rPr lang="en-US" altLang="ko-KR" baseline="-30000" dirty="0">
                <a:solidFill>
                  <a:srgbClr val="000000"/>
                </a:solidFill>
              </a:rPr>
              <a:t>-1</a:t>
            </a:r>
            <a:r>
              <a:rPr lang="en-US" altLang="ko-KR" dirty="0">
                <a:solidFill>
                  <a:srgbClr val="000000"/>
                </a:solidFill>
              </a:rPr>
              <a:t>r</a:t>
            </a:r>
            <a:r>
              <a:rPr lang="en-US" altLang="ko-KR" baseline="30000" dirty="0">
                <a:solidFill>
                  <a:srgbClr val="000000"/>
                </a:solidFill>
              </a:rPr>
              <a:t>-1</a:t>
            </a:r>
            <a:r>
              <a:rPr lang="en-US" altLang="ko-KR" dirty="0">
                <a:solidFill>
                  <a:srgbClr val="000000"/>
                </a:solidFill>
              </a:rPr>
              <a:t>+a</a:t>
            </a:r>
            <a:r>
              <a:rPr lang="en-US" altLang="ko-KR" baseline="-30000" dirty="0">
                <a:solidFill>
                  <a:srgbClr val="000000"/>
                </a:solidFill>
              </a:rPr>
              <a:t>-2</a:t>
            </a:r>
            <a:r>
              <a:rPr lang="en-US" altLang="ko-KR" dirty="0">
                <a:solidFill>
                  <a:srgbClr val="000000"/>
                </a:solidFill>
              </a:rPr>
              <a:t>r</a:t>
            </a:r>
            <a:r>
              <a:rPr lang="en-US" altLang="ko-KR" baseline="30000" dirty="0">
                <a:solidFill>
                  <a:srgbClr val="000000"/>
                </a:solidFill>
              </a:rPr>
              <a:t>-2</a:t>
            </a:r>
            <a:r>
              <a:rPr lang="en-US" altLang="ko-KR" dirty="0">
                <a:solidFill>
                  <a:srgbClr val="000000"/>
                </a:solidFill>
              </a:rPr>
              <a:t>+...+a</a:t>
            </a:r>
            <a:r>
              <a:rPr lang="en-US" altLang="ko-KR" baseline="-30000" dirty="0">
                <a:solidFill>
                  <a:srgbClr val="000000"/>
                </a:solidFill>
              </a:rPr>
              <a:t>-</a:t>
            </a:r>
            <a:r>
              <a:rPr lang="en-US" altLang="ko-KR" baseline="-30000" dirty="0" err="1">
                <a:solidFill>
                  <a:srgbClr val="000000"/>
                </a:solidFill>
              </a:rPr>
              <a:t>m</a:t>
            </a:r>
            <a:r>
              <a:rPr lang="en-US" altLang="ko-KR" dirty="0" err="1">
                <a:solidFill>
                  <a:srgbClr val="000000"/>
                </a:solidFill>
              </a:rPr>
              <a:t>r</a:t>
            </a:r>
            <a:r>
              <a:rPr lang="en-US" altLang="ko-KR" baseline="30000" dirty="0">
                <a:solidFill>
                  <a:srgbClr val="000000"/>
                </a:solidFill>
              </a:rPr>
              <a:t>-m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rgbClr val="000000"/>
                </a:solidFill>
              </a:rPr>
              <a:t>7392</a:t>
            </a:r>
            <a:r>
              <a:rPr lang="en-US" altLang="ko-KR" dirty="0">
                <a:solidFill>
                  <a:schemeClr val="tx2"/>
                </a:solidFill>
              </a:rPr>
              <a:t> </a:t>
            </a:r>
            <a:r>
              <a:rPr lang="en-US" altLang="ko-KR" dirty="0"/>
              <a:t>= </a:t>
            </a:r>
            <a:r>
              <a:rPr lang="en-US" altLang="ko-KR" dirty="0">
                <a:solidFill>
                  <a:srgbClr val="000000"/>
                </a:solidFill>
              </a:rPr>
              <a:t>7 × 10</a:t>
            </a:r>
            <a:r>
              <a:rPr lang="en-US" altLang="ko-KR" baseline="30000" dirty="0">
                <a:solidFill>
                  <a:srgbClr val="000000"/>
                </a:solidFill>
              </a:rPr>
              <a:t>3</a:t>
            </a:r>
            <a:r>
              <a:rPr lang="en-US" altLang="ko-KR" dirty="0">
                <a:solidFill>
                  <a:srgbClr val="000000"/>
                </a:solidFill>
              </a:rPr>
              <a:t> + 3 × 10</a:t>
            </a:r>
            <a:r>
              <a:rPr lang="en-US" altLang="ko-KR" baseline="30000" dirty="0">
                <a:solidFill>
                  <a:srgbClr val="000000"/>
                </a:solidFill>
              </a:rPr>
              <a:t>2</a:t>
            </a:r>
            <a:r>
              <a:rPr lang="en-US" altLang="ko-KR" dirty="0">
                <a:solidFill>
                  <a:srgbClr val="000000"/>
                </a:solidFill>
              </a:rPr>
              <a:t> + 9 × 10</a:t>
            </a:r>
            <a:r>
              <a:rPr lang="en-US" altLang="ko-KR" baseline="30000" dirty="0">
                <a:solidFill>
                  <a:srgbClr val="000000"/>
                </a:solidFill>
              </a:rPr>
              <a:t>1</a:t>
            </a:r>
            <a:r>
              <a:rPr lang="en-US" altLang="ko-KR" dirty="0">
                <a:solidFill>
                  <a:srgbClr val="000000"/>
                </a:solidFill>
              </a:rPr>
              <a:t> +2 × 10</a:t>
            </a:r>
            <a:r>
              <a:rPr lang="en-US" altLang="ko-KR" baseline="30000" dirty="0">
                <a:solidFill>
                  <a:srgbClr val="000000"/>
                </a:solidFill>
              </a:rPr>
              <a:t>0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rgbClr val="000000"/>
                </a:solidFill>
              </a:rPr>
              <a:t>(11010.11)</a:t>
            </a:r>
            <a:r>
              <a:rPr lang="en-US" altLang="ko-KR" baseline="-30000" dirty="0">
                <a:solidFill>
                  <a:srgbClr val="000000"/>
                </a:solidFill>
              </a:rPr>
              <a:t>2</a:t>
            </a:r>
            <a:r>
              <a:rPr lang="en-US" altLang="ko-KR" dirty="0">
                <a:solidFill>
                  <a:srgbClr val="000000"/>
                </a:solidFill>
              </a:rPr>
              <a:t> =</a:t>
            </a:r>
            <a:r>
              <a:rPr lang="en-US" altLang="ko-KR" dirty="0">
                <a:solidFill>
                  <a:srgbClr val="000000"/>
                </a:solidFill>
                <a:ea typeface="바탕" panose="02030600000101010101" pitchFamily="18" charset="-127"/>
              </a:rPr>
              <a:t>1×2</a:t>
            </a:r>
            <a:r>
              <a:rPr lang="en-US" altLang="ko-KR" baseline="30000" dirty="0">
                <a:solidFill>
                  <a:srgbClr val="000000"/>
                </a:solidFill>
                <a:ea typeface="바탕" panose="02030600000101010101" pitchFamily="18" charset="-127"/>
              </a:rPr>
              <a:t>4</a:t>
            </a:r>
            <a:r>
              <a:rPr lang="en-US" altLang="ko-KR" dirty="0">
                <a:solidFill>
                  <a:srgbClr val="000000"/>
                </a:solidFill>
                <a:ea typeface="바탕" panose="02030600000101010101" pitchFamily="18" charset="-127"/>
              </a:rPr>
              <a:t>+1×2</a:t>
            </a:r>
            <a:r>
              <a:rPr lang="en-US" altLang="ko-KR" baseline="30000" dirty="0">
                <a:solidFill>
                  <a:srgbClr val="000000"/>
                </a:solidFill>
                <a:ea typeface="바탕" panose="02030600000101010101" pitchFamily="18" charset="-127"/>
              </a:rPr>
              <a:t>3</a:t>
            </a:r>
            <a:r>
              <a:rPr lang="en-US" altLang="ko-KR" dirty="0">
                <a:solidFill>
                  <a:srgbClr val="000000"/>
                </a:solidFill>
                <a:ea typeface="바탕" panose="02030600000101010101" pitchFamily="18" charset="-127"/>
              </a:rPr>
              <a:t>+0×2</a:t>
            </a:r>
            <a:r>
              <a:rPr lang="en-US" altLang="ko-KR" baseline="30000" dirty="0">
                <a:solidFill>
                  <a:srgbClr val="000000"/>
                </a:solidFill>
                <a:ea typeface="바탕" panose="02030600000101010101" pitchFamily="18" charset="-127"/>
              </a:rPr>
              <a:t>2</a:t>
            </a:r>
            <a:r>
              <a:rPr lang="en-US" altLang="ko-KR" dirty="0">
                <a:solidFill>
                  <a:srgbClr val="000000"/>
                </a:solidFill>
                <a:ea typeface="바탕" panose="02030600000101010101" pitchFamily="18" charset="-127"/>
              </a:rPr>
              <a:t>+1×2</a:t>
            </a:r>
            <a:r>
              <a:rPr lang="en-US" altLang="ko-KR" baseline="30000" dirty="0">
                <a:solidFill>
                  <a:srgbClr val="000000"/>
                </a:solidFill>
                <a:ea typeface="바탕" panose="02030600000101010101" pitchFamily="18" charset="-127"/>
              </a:rPr>
              <a:t>1</a:t>
            </a:r>
            <a:r>
              <a:rPr lang="en-US" altLang="ko-KR" dirty="0">
                <a:solidFill>
                  <a:srgbClr val="000000"/>
                </a:solidFill>
                <a:ea typeface="바탕" panose="02030600000101010101" pitchFamily="18" charset="-127"/>
              </a:rPr>
              <a:t>+0×2</a:t>
            </a:r>
            <a:r>
              <a:rPr lang="en-US" altLang="ko-KR" baseline="-30000" dirty="0">
                <a:solidFill>
                  <a:srgbClr val="000000"/>
                </a:solidFill>
                <a:ea typeface="바탕" panose="02030600000101010101" pitchFamily="18" charset="-127"/>
              </a:rPr>
              <a:t>0</a:t>
            </a:r>
            <a:r>
              <a:rPr lang="en-US" altLang="ko-KR" dirty="0">
                <a:solidFill>
                  <a:srgbClr val="000000"/>
                </a:solidFill>
                <a:ea typeface="바탕" panose="02030600000101010101" pitchFamily="18" charset="-127"/>
              </a:rPr>
              <a:t>+1×2</a:t>
            </a:r>
            <a:r>
              <a:rPr lang="en-US" altLang="ko-KR" baseline="-30000" dirty="0">
                <a:solidFill>
                  <a:srgbClr val="000000"/>
                </a:solidFill>
                <a:ea typeface="바탕" panose="02030600000101010101" pitchFamily="18" charset="-127"/>
              </a:rPr>
              <a:t>-1</a:t>
            </a:r>
            <a:r>
              <a:rPr lang="en-US" altLang="ko-KR" dirty="0">
                <a:solidFill>
                  <a:srgbClr val="000000"/>
                </a:solidFill>
                <a:ea typeface="바탕" panose="02030600000101010101" pitchFamily="18" charset="-127"/>
              </a:rPr>
              <a:t>+1×2</a:t>
            </a:r>
            <a:r>
              <a:rPr lang="en-US" altLang="ko-KR" baseline="-30000" dirty="0">
                <a:solidFill>
                  <a:srgbClr val="000000"/>
                </a:solidFill>
                <a:ea typeface="바탕" panose="02030600000101010101" pitchFamily="18" charset="-127"/>
              </a:rPr>
              <a:t>-2</a:t>
            </a:r>
          </a:p>
          <a:p>
            <a:pPr marL="609600" indent="-609600">
              <a:defRPr/>
            </a:pPr>
            <a:r>
              <a:rPr lang="en-US" altLang="ko-KR" baseline="-30000" dirty="0">
                <a:solidFill>
                  <a:srgbClr val="000000"/>
                </a:solidFill>
                <a:ea typeface="바탕" panose="02030600000101010101" pitchFamily="18" charset="-127"/>
              </a:rPr>
              <a:t>                                  </a:t>
            </a:r>
            <a:r>
              <a:rPr lang="en-US" altLang="ko-KR" dirty="0">
                <a:solidFill>
                  <a:srgbClr val="000000"/>
                </a:solidFill>
                <a:ea typeface="바탕" panose="02030600000101010101" pitchFamily="18" charset="-127"/>
              </a:rPr>
              <a:t>= </a:t>
            </a:r>
            <a:r>
              <a:rPr lang="en-US" altLang="ko-KR" dirty="0">
                <a:solidFill>
                  <a:srgbClr val="000000"/>
                </a:solidFill>
              </a:rPr>
              <a:t>(26.75)</a:t>
            </a:r>
            <a:r>
              <a:rPr lang="en-US" altLang="ko-KR" baseline="-30000" dirty="0">
                <a:solidFill>
                  <a:srgbClr val="000000"/>
                </a:solidFill>
              </a:rPr>
              <a:t>10</a:t>
            </a:r>
            <a:r>
              <a:rPr lang="en-US" altLang="ko-KR" dirty="0">
                <a:solidFill>
                  <a:srgbClr val="000000"/>
                </a:solidFill>
                <a:ea typeface="바탕" panose="02030600000101010101" pitchFamily="18" charset="-127"/>
              </a:rPr>
              <a:t>  </a:t>
            </a:r>
          </a:p>
          <a:p>
            <a:endParaRPr lang="ko-KR" alt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893548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85E35-45C6-4C09-BFB7-8AF6A5492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3B5308-8F05-4823-960E-F6E7F28B1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F2B4A0F-1F80-4CC3-99DD-1EBF87ED15CB}"/>
              </a:ext>
            </a:extLst>
          </p:cNvPr>
          <p:cNvSpPr txBox="1">
            <a:spLocks/>
          </p:cNvSpPr>
          <p:nvPr/>
        </p:nvSpPr>
        <p:spPr>
          <a:xfrm>
            <a:off x="447472" y="435346"/>
            <a:ext cx="8391728" cy="9448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>
                <a:solidFill>
                  <a:srgbClr val="007FA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br>
              <a:rPr lang="en-IN" sz="2000" dirty="0">
                <a:latin typeface="+mn-lt"/>
              </a:rPr>
            </a:br>
            <a:r>
              <a:rPr lang="en-IN" sz="2000" dirty="0">
                <a:latin typeface="+mn-lt"/>
              </a:rPr>
              <a:t>Number Base Conversion</a:t>
            </a:r>
            <a:endParaRPr lang="en-US" sz="2000" baseline="-25000" dirty="0">
              <a:latin typeface="+mn-lt"/>
            </a:endParaRPr>
          </a:p>
        </p:txBody>
      </p:sp>
      <p:sp>
        <p:nvSpPr>
          <p:cNvPr id="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4060A748-61A4-4A28-A704-44657529F004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524000"/>
            <a:ext cx="8001000" cy="5181600"/>
          </a:xfrm>
          <a:prstGeom prst="rect">
            <a:avLst/>
          </a:prstGeom>
        </p:spPr>
        <p:txBody>
          <a:bodyPr/>
          <a:lstStyle>
            <a:lvl1pPr marL="256032" indent="-256032" algn="l" defTabSz="914400" rtl="0" eaLnBrk="1" latinLnBrk="0" hangingPunct="1">
              <a:spcBef>
                <a:spcPts val="15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Clr>
                <a:srgbClr val="007FA3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Clr>
                <a:srgbClr val="007FA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Clr>
                <a:srgbClr val="007FA3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ts val="3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ts val="3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ts val="3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ts val="3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-KR" sz="2000" dirty="0">
                <a:solidFill>
                  <a:srgbClr val="000000"/>
                </a:solidFill>
              </a:rPr>
              <a:t>Convert decimal 41 to binary.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000000"/>
              </a:solidFill>
            </a:endParaRPr>
          </a:p>
          <a:p>
            <a:pPr>
              <a:buClrTx/>
            </a:pPr>
            <a:r>
              <a:rPr lang="en-US" altLang="ko-KR" sz="2000" dirty="0">
                <a:solidFill>
                  <a:srgbClr val="000000"/>
                </a:solidFill>
              </a:rPr>
              <a:t>answer : (41)</a:t>
            </a:r>
            <a:r>
              <a:rPr lang="en-US" altLang="ko-KR" sz="1200" dirty="0">
                <a:solidFill>
                  <a:srgbClr val="000000"/>
                </a:solidFill>
              </a:rPr>
              <a:t>10</a:t>
            </a:r>
            <a:r>
              <a:rPr lang="en-US" altLang="ko-KR" sz="2000" dirty="0">
                <a:solidFill>
                  <a:srgbClr val="000000"/>
                </a:solidFill>
              </a:rPr>
              <a:t> = (a</a:t>
            </a:r>
            <a:r>
              <a:rPr lang="en-US" altLang="ko-KR" sz="2000" baseline="-30000" dirty="0">
                <a:solidFill>
                  <a:srgbClr val="000000"/>
                </a:solidFill>
              </a:rPr>
              <a:t>5</a:t>
            </a:r>
            <a:r>
              <a:rPr lang="en-US" altLang="ko-KR" sz="2000" dirty="0">
                <a:solidFill>
                  <a:srgbClr val="000000"/>
                </a:solidFill>
              </a:rPr>
              <a:t>a</a:t>
            </a:r>
            <a:r>
              <a:rPr lang="en-US" altLang="ko-KR" sz="2000" baseline="-30000" dirty="0">
                <a:solidFill>
                  <a:srgbClr val="000000"/>
                </a:solidFill>
              </a:rPr>
              <a:t>4</a:t>
            </a:r>
            <a:r>
              <a:rPr lang="en-US" altLang="ko-KR" sz="2000" dirty="0">
                <a:solidFill>
                  <a:srgbClr val="000000"/>
                </a:solidFill>
              </a:rPr>
              <a:t>a</a:t>
            </a:r>
            <a:r>
              <a:rPr lang="en-US" altLang="ko-KR" sz="2000" baseline="-30000" dirty="0">
                <a:solidFill>
                  <a:srgbClr val="000000"/>
                </a:solidFill>
              </a:rPr>
              <a:t>3</a:t>
            </a:r>
            <a:r>
              <a:rPr lang="en-US" altLang="ko-KR" sz="2000" dirty="0">
                <a:solidFill>
                  <a:srgbClr val="000000"/>
                </a:solidFill>
              </a:rPr>
              <a:t>a</a:t>
            </a:r>
            <a:r>
              <a:rPr lang="en-US" altLang="ko-KR" sz="2000" baseline="-30000" dirty="0">
                <a:solidFill>
                  <a:srgbClr val="000000"/>
                </a:solidFill>
              </a:rPr>
              <a:t>2</a:t>
            </a:r>
            <a:r>
              <a:rPr lang="en-US" altLang="ko-KR" sz="2000" dirty="0">
                <a:solidFill>
                  <a:srgbClr val="000000"/>
                </a:solidFill>
              </a:rPr>
              <a:t>a</a:t>
            </a:r>
            <a:r>
              <a:rPr lang="en-US" altLang="ko-KR" sz="2000" baseline="-30000" dirty="0">
                <a:solidFill>
                  <a:srgbClr val="000000"/>
                </a:solidFill>
              </a:rPr>
              <a:t>1</a:t>
            </a:r>
            <a:r>
              <a:rPr lang="en-US" altLang="ko-KR" sz="2000" dirty="0">
                <a:solidFill>
                  <a:srgbClr val="000000"/>
                </a:solidFill>
              </a:rPr>
              <a:t>a</a:t>
            </a:r>
            <a:r>
              <a:rPr lang="en-US" altLang="ko-KR" sz="2000" baseline="-30000" dirty="0">
                <a:solidFill>
                  <a:srgbClr val="000000"/>
                </a:solidFill>
              </a:rPr>
              <a:t>0</a:t>
            </a:r>
            <a:r>
              <a:rPr lang="en-US" altLang="ko-KR" sz="2000" dirty="0">
                <a:solidFill>
                  <a:srgbClr val="000000"/>
                </a:solidFill>
              </a:rPr>
              <a:t>)</a:t>
            </a:r>
            <a:r>
              <a:rPr lang="en-US" altLang="ko-KR" sz="2000" baseline="-30000" dirty="0">
                <a:solidFill>
                  <a:srgbClr val="000000"/>
                </a:solidFill>
              </a:rPr>
              <a:t>2</a:t>
            </a:r>
            <a:r>
              <a:rPr lang="en-US" altLang="ko-KR" sz="2000" dirty="0">
                <a:solidFill>
                  <a:srgbClr val="000000"/>
                </a:solidFill>
              </a:rPr>
              <a:t> = (101001)</a:t>
            </a:r>
            <a:r>
              <a:rPr lang="en-US" altLang="ko-KR" sz="2000" baseline="-30000" dirty="0">
                <a:solidFill>
                  <a:srgbClr val="000000"/>
                </a:solidFill>
              </a:rPr>
              <a:t>2</a:t>
            </a:r>
            <a:endParaRPr lang="en-US" altLang="ko-KR" sz="2000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000000"/>
              </a:solidFill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ko-KR" sz="200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  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ko-KR" sz="200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</a:rPr>
              <a:t>answer : (41)</a:t>
            </a:r>
            <a:r>
              <a:rPr lang="en-US" altLang="ko-KR" sz="1200" dirty="0">
                <a:solidFill>
                  <a:srgbClr val="000000"/>
                </a:solidFill>
              </a:rPr>
              <a:t>10</a:t>
            </a:r>
            <a:r>
              <a:rPr lang="en-US" altLang="ko-KR" sz="2000" dirty="0">
                <a:solidFill>
                  <a:srgbClr val="000000"/>
                </a:solidFill>
              </a:rPr>
              <a:t> = (a</a:t>
            </a:r>
            <a:r>
              <a:rPr lang="en-US" altLang="ko-KR" sz="2000" baseline="-30000" dirty="0">
                <a:solidFill>
                  <a:srgbClr val="000000"/>
                </a:solidFill>
              </a:rPr>
              <a:t>5</a:t>
            </a:r>
            <a:r>
              <a:rPr lang="en-US" altLang="ko-KR" sz="2000" dirty="0">
                <a:solidFill>
                  <a:srgbClr val="000000"/>
                </a:solidFill>
              </a:rPr>
              <a:t>a</a:t>
            </a:r>
            <a:r>
              <a:rPr lang="en-US" altLang="ko-KR" sz="2000" baseline="-30000" dirty="0">
                <a:solidFill>
                  <a:srgbClr val="000000"/>
                </a:solidFill>
              </a:rPr>
              <a:t>4</a:t>
            </a:r>
            <a:r>
              <a:rPr lang="en-US" altLang="ko-KR" sz="2000" dirty="0">
                <a:solidFill>
                  <a:srgbClr val="000000"/>
                </a:solidFill>
              </a:rPr>
              <a:t>a</a:t>
            </a:r>
            <a:r>
              <a:rPr lang="en-US" altLang="ko-KR" sz="2000" baseline="-30000" dirty="0">
                <a:solidFill>
                  <a:srgbClr val="000000"/>
                </a:solidFill>
              </a:rPr>
              <a:t>3</a:t>
            </a:r>
            <a:r>
              <a:rPr lang="en-US" altLang="ko-KR" sz="2000" dirty="0">
                <a:solidFill>
                  <a:srgbClr val="000000"/>
                </a:solidFill>
              </a:rPr>
              <a:t>a</a:t>
            </a:r>
            <a:r>
              <a:rPr lang="en-US" altLang="ko-KR" sz="2000" baseline="-30000" dirty="0">
                <a:solidFill>
                  <a:srgbClr val="000000"/>
                </a:solidFill>
              </a:rPr>
              <a:t>2</a:t>
            </a:r>
            <a:r>
              <a:rPr lang="en-US" altLang="ko-KR" sz="2000" dirty="0">
                <a:solidFill>
                  <a:srgbClr val="000000"/>
                </a:solidFill>
              </a:rPr>
              <a:t>a</a:t>
            </a:r>
            <a:r>
              <a:rPr lang="en-US" altLang="ko-KR" sz="2000" baseline="-30000" dirty="0">
                <a:solidFill>
                  <a:srgbClr val="000000"/>
                </a:solidFill>
              </a:rPr>
              <a:t>1</a:t>
            </a:r>
            <a:r>
              <a:rPr lang="en-US" altLang="ko-KR" sz="2000" dirty="0">
                <a:solidFill>
                  <a:srgbClr val="000000"/>
                </a:solidFill>
              </a:rPr>
              <a:t>a</a:t>
            </a:r>
            <a:r>
              <a:rPr lang="en-US" altLang="ko-KR" sz="2000" baseline="-30000" dirty="0">
                <a:solidFill>
                  <a:srgbClr val="000000"/>
                </a:solidFill>
              </a:rPr>
              <a:t>0</a:t>
            </a:r>
            <a:r>
              <a:rPr lang="en-US" altLang="ko-KR" sz="2000" dirty="0">
                <a:solidFill>
                  <a:srgbClr val="000000"/>
                </a:solidFill>
              </a:rPr>
              <a:t>)</a:t>
            </a:r>
            <a:r>
              <a:rPr lang="en-US" altLang="ko-KR" sz="2000" baseline="-30000" dirty="0">
                <a:solidFill>
                  <a:srgbClr val="000000"/>
                </a:solidFill>
              </a:rPr>
              <a:t>2</a:t>
            </a:r>
            <a:r>
              <a:rPr lang="en-US" altLang="ko-KR" sz="2000" dirty="0">
                <a:solidFill>
                  <a:srgbClr val="000000"/>
                </a:solidFill>
              </a:rPr>
              <a:t> = (101001)</a:t>
            </a:r>
            <a:r>
              <a:rPr lang="en-US" altLang="ko-KR" sz="2000" baseline="-30000" dirty="0">
                <a:solidFill>
                  <a:srgbClr val="000000"/>
                </a:solidFill>
              </a:rPr>
              <a:t>2</a:t>
            </a:r>
            <a:r>
              <a:rPr lang="en-US" altLang="ko-KR" sz="2000" dirty="0">
                <a:solidFill>
                  <a:srgbClr val="000000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000000"/>
              </a:solidFill>
            </a:endParaRPr>
          </a:p>
        </p:txBody>
      </p:sp>
      <p:graphicFrame>
        <p:nvGraphicFramePr>
          <p:cNvPr id="7" name="Group 270">
            <a:extLst>
              <a:ext uri="{FF2B5EF4-FFF2-40B4-BE49-F238E27FC236}">
                <a16:creationId xmlns:a16="http://schemas.microsoft.com/office/drawing/2014/main" id="{DC257A8D-0C7F-44E1-8A0A-83ADDDFB2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129226"/>
              </p:ext>
            </p:extLst>
          </p:nvPr>
        </p:nvGraphicFramePr>
        <p:xfrm>
          <a:off x="685800" y="2057400"/>
          <a:ext cx="5181600" cy="2640015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79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Integer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Quotient</a:t>
                      </a: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Remainder</a:t>
                      </a: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Coefficient</a:t>
                      </a: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41/2 =</a:t>
                      </a: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20</a:t>
                      </a: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+</a:t>
                      </a: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½</a:t>
                      </a: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itchFamily="18" charset="-127"/>
                        </a:rPr>
                        <a:t>a</a:t>
                      </a:r>
                      <a:r>
                        <a:rPr kumimoji="1" lang="en-US" altLang="ko-KR" sz="1600" b="0" i="0" u="none" strike="noStrike" cap="none" normalizeH="0" baseline="-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itchFamily="18" charset="-127"/>
                        </a:rPr>
                        <a:t>0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itchFamily="18" charset="-127"/>
                        </a:rPr>
                        <a:t> = 1 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20/2 =</a:t>
                      </a: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10</a:t>
                      </a: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+</a:t>
                      </a: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0</a:t>
                      </a: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itchFamily="18" charset="-127"/>
                        </a:rPr>
                        <a:t>a</a:t>
                      </a:r>
                      <a:r>
                        <a:rPr kumimoji="1" lang="en-US" altLang="ko-KR" sz="1600" b="0" i="0" u="none" strike="noStrike" cap="none" normalizeH="0" baseline="-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itchFamily="18" charset="-127"/>
                        </a:rPr>
                        <a:t>1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itchFamily="18" charset="-127"/>
                        </a:rPr>
                        <a:t> = 0 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10/2 =</a:t>
                      </a: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5</a:t>
                      </a: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+</a:t>
                      </a: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0</a:t>
                      </a: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itchFamily="18" charset="-127"/>
                        </a:rPr>
                        <a:t>a</a:t>
                      </a:r>
                      <a:r>
                        <a:rPr kumimoji="1" lang="en-US" altLang="ko-KR" sz="1600" b="0" i="0" u="none" strike="noStrike" cap="none" normalizeH="0" baseline="-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itchFamily="18" charset="-127"/>
                        </a:rPr>
                        <a:t>2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itchFamily="18" charset="-127"/>
                        </a:rPr>
                        <a:t> = 0 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5/2 =</a:t>
                      </a: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2</a:t>
                      </a: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+</a:t>
                      </a: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½</a:t>
                      </a: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itchFamily="18" charset="-127"/>
                        </a:rPr>
                        <a:t>a</a:t>
                      </a:r>
                      <a:r>
                        <a:rPr kumimoji="1" lang="en-US" altLang="ko-KR" sz="16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itchFamily="18" charset="-127"/>
                        </a:rPr>
                        <a:t>3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itchFamily="18" charset="-127"/>
                        </a:rPr>
                        <a:t> = 1 </a:t>
                      </a: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2/2 =</a:t>
                      </a: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1</a:t>
                      </a: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+</a:t>
                      </a: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0</a:t>
                      </a: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itchFamily="18" charset="-127"/>
                        </a:rPr>
                        <a:t>a</a:t>
                      </a:r>
                      <a:r>
                        <a:rPr kumimoji="1" lang="en-US" altLang="ko-KR" sz="16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itchFamily="18" charset="-127"/>
                        </a:rPr>
                        <a:t>4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itchFamily="18" charset="-127"/>
                        </a:rPr>
                        <a:t> = 0 </a:t>
                      </a: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1/2 =</a:t>
                      </a: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0</a:t>
                      </a: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+</a:t>
                      </a: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½</a:t>
                      </a: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itchFamily="18" charset="-127"/>
                        </a:rPr>
                        <a:t>a</a:t>
                      </a:r>
                      <a:r>
                        <a:rPr kumimoji="1" lang="en-US" altLang="ko-KR" sz="16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itchFamily="18" charset="-127"/>
                        </a:rPr>
                        <a:t>5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 pitchFamily="18" charset="-127"/>
                        </a:rPr>
                        <a:t> = 1 </a:t>
                      </a: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T="45728" marB="4572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Group 271">
            <a:extLst>
              <a:ext uri="{FF2B5EF4-FFF2-40B4-BE49-F238E27FC236}">
                <a16:creationId xmlns:a16="http://schemas.microsoft.com/office/drawing/2014/main" id="{24DD4BE9-354E-4207-9A94-FC43EB049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183944"/>
              </p:ext>
            </p:extLst>
          </p:nvPr>
        </p:nvGraphicFramePr>
        <p:xfrm>
          <a:off x="6324600" y="1920437"/>
          <a:ext cx="2362200" cy="3000374"/>
        </p:xfrm>
        <a:graphic>
          <a:graphicData uri="http://schemas.openxmlformats.org/drawingml/2006/table">
            <a:tbl>
              <a:tblPr/>
              <a:tblGrid>
                <a:gridCol w="1024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7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6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Integer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Remainder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2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41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6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20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9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 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2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 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2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9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  0  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2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Line 263">
            <a:extLst>
              <a:ext uri="{FF2B5EF4-FFF2-40B4-BE49-F238E27FC236}">
                <a16:creationId xmlns:a16="http://schemas.microsoft.com/office/drawing/2014/main" id="{2EC35571-9954-4650-A78B-39B2AFF666A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7200" y="46482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" name="Text Box 265">
            <a:extLst>
              <a:ext uri="{FF2B5EF4-FFF2-40B4-BE49-F238E27FC236}">
                <a16:creationId xmlns:a16="http://schemas.microsoft.com/office/drawing/2014/main" id="{24D4DB03-9912-4B8D-9388-0EC22EC55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4724400"/>
            <a:ext cx="13716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+mn-lt"/>
              </a:rPr>
              <a:t>Answer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+mn-lt"/>
              </a:rPr>
              <a:t> =101001</a:t>
            </a:r>
          </a:p>
        </p:txBody>
      </p:sp>
      <p:sp>
        <p:nvSpPr>
          <p:cNvPr id="11" name="Line 266">
            <a:extLst>
              <a:ext uri="{FF2B5EF4-FFF2-40B4-BE49-F238E27FC236}">
                <a16:creationId xmlns:a16="http://schemas.microsoft.com/office/drawing/2014/main" id="{EB85C58C-474C-4FD7-B48B-CB10350125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7200" y="2286000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089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85E35-45C6-4C09-BFB7-8AF6A5492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3B5308-8F05-4823-960E-F6E7F28B1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F2B4A0F-1F80-4CC3-99DD-1EBF87ED15CB}"/>
              </a:ext>
            </a:extLst>
          </p:cNvPr>
          <p:cNvSpPr txBox="1">
            <a:spLocks/>
          </p:cNvSpPr>
          <p:nvPr/>
        </p:nvSpPr>
        <p:spPr>
          <a:xfrm>
            <a:off x="447472" y="435346"/>
            <a:ext cx="8391728" cy="9448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>
                <a:solidFill>
                  <a:srgbClr val="007FA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br>
              <a:rPr lang="en-IN" sz="2000" dirty="0">
                <a:latin typeface="+mn-lt"/>
              </a:rPr>
            </a:br>
            <a:r>
              <a:rPr lang="en-IN" sz="2000" dirty="0">
                <a:latin typeface="+mn-lt"/>
              </a:rPr>
              <a:t>Number Base Conversion</a:t>
            </a:r>
            <a:endParaRPr lang="en-US" sz="2000" baseline="-25000" dirty="0">
              <a:latin typeface="+mn-lt"/>
            </a:endParaRPr>
          </a:p>
        </p:txBody>
      </p:sp>
      <p:sp>
        <p:nvSpPr>
          <p:cNvPr id="12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FB1948C-DA04-410E-9DB9-2953DD2DE527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524000"/>
            <a:ext cx="8001000" cy="5181600"/>
          </a:xfrm>
          <a:prstGeom prst="rect">
            <a:avLst/>
          </a:prstGeom>
        </p:spPr>
        <p:txBody>
          <a:bodyPr/>
          <a:lstStyle>
            <a:lvl1pPr marL="256032" indent="-256032" algn="l" defTabSz="914400" rtl="0" eaLnBrk="1" latinLnBrk="0" hangingPunct="1">
              <a:spcBef>
                <a:spcPts val="15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Clr>
                <a:srgbClr val="007FA3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Clr>
                <a:srgbClr val="007FA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Clr>
                <a:srgbClr val="007FA3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ts val="3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ts val="3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ts val="3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ts val="3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-KR" sz="1800" dirty="0">
                <a:solidFill>
                  <a:srgbClr val="000000"/>
                </a:solidFill>
              </a:rPr>
              <a:t>Convert decimal 153 to octal.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000000"/>
              </a:solidFill>
            </a:endParaRPr>
          </a:p>
          <a:p>
            <a:pPr>
              <a:buClrTx/>
            </a:pPr>
            <a:r>
              <a:rPr lang="en-US" altLang="ko-KR" sz="1800" dirty="0">
                <a:solidFill>
                  <a:srgbClr val="000000"/>
                </a:solidFill>
              </a:rPr>
              <a:t>Convert (0.6875)10  to binary. </a:t>
            </a:r>
          </a:p>
        </p:txBody>
      </p:sp>
      <p:graphicFrame>
        <p:nvGraphicFramePr>
          <p:cNvPr id="13" name="Group 186">
            <a:extLst>
              <a:ext uri="{FF2B5EF4-FFF2-40B4-BE49-F238E27FC236}">
                <a16:creationId xmlns:a16="http://schemas.microsoft.com/office/drawing/2014/main" id="{46EC7175-6B73-4B7A-A417-6EF4BF36DA80}"/>
              </a:ext>
            </a:extLst>
          </p:cNvPr>
          <p:cNvGraphicFramePr>
            <a:graphicFrameLocks noGrp="1"/>
          </p:cNvGraphicFramePr>
          <p:nvPr/>
        </p:nvGraphicFramePr>
        <p:xfrm>
          <a:off x="2209800" y="1905000"/>
          <a:ext cx="3124200" cy="1352549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437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153</a:t>
                      </a:r>
                    </a:p>
                  </a:txBody>
                  <a:tcPr marT="45741" marB="4574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41" marB="4574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37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19</a:t>
                      </a:r>
                    </a:p>
                  </a:txBody>
                  <a:tcPr marT="45741" marB="4574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marT="45741" marB="4574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2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</a:p>
                  </a:txBody>
                  <a:tcPr marT="45741" marB="4574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</a:p>
                  </a:txBody>
                  <a:tcPr marT="45741" marB="4574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37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</a:p>
                  </a:txBody>
                  <a:tcPr marT="45741" marB="4574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        =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(231)</a:t>
                      </a:r>
                      <a:r>
                        <a:rPr kumimoji="1" lang="en-US" altLang="ko-KR" sz="1600" b="0" i="0" u="none" strike="noStrike" cap="none" normalizeH="0" baseline="-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8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</a:rPr>
                        <a:t> 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41" marB="4574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Line 36">
            <a:extLst>
              <a:ext uri="{FF2B5EF4-FFF2-40B4-BE49-F238E27FC236}">
                <a16:creationId xmlns:a16="http://schemas.microsoft.com/office/drawing/2014/main" id="{5C61C9CD-E786-46A1-9ECD-E4BAF33ADF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29000" y="3276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sp>
        <p:nvSpPr>
          <p:cNvPr id="15" name="Line 37">
            <a:extLst>
              <a:ext uri="{FF2B5EF4-FFF2-40B4-BE49-F238E27FC236}">
                <a16:creationId xmlns:a16="http://schemas.microsoft.com/office/drawing/2014/main" id="{E7CC7367-0404-4B8B-8089-6AC379D4E4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9000" y="2438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graphicFrame>
        <p:nvGraphicFramePr>
          <p:cNvPr id="16" name="Group 180">
            <a:extLst>
              <a:ext uri="{FF2B5EF4-FFF2-40B4-BE49-F238E27FC236}">
                <a16:creationId xmlns:a16="http://schemas.microsoft.com/office/drawing/2014/main" id="{28AE2BC4-C77F-41B6-956F-7EBBCFDA437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810000"/>
          <a:ext cx="5562600" cy="2057401"/>
        </p:xfrm>
        <a:graphic>
          <a:graphicData uri="http://schemas.openxmlformats.org/drawingml/2006/table">
            <a:tbl>
              <a:tblPr/>
              <a:tblGrid>
                <a:gridCol w="1390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Integer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Fraction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Coefficient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0.6875*2 =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+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0.3750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바탕" pitchFamily="18" charset="-127"/>
                        </a:rPr>
                        <a:t>a</a:t>
                      </a:r>
                      <a:r>
                        <a:rPr kumimoji="1" lang="en-US" altLang="ko-KR" sz="1600" b="0" i="0" u="none" strike="noStrike" cap="none" normalizeH="0" baseline="-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바탕" pitchFamily="18" charset="-127"/>
                        </a:rPr>
                        <a:t>-1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바탕" pitchFamily="18" charset="-127"/>
                        </a:rPr>
                        <a:t> = 1 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0.3750*2 =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+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0.7500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바탕" pitchFamily="18" charset="-127"/>
                        </a:rPr>
                        <a:t>a</a:t>
                      </a:r>
                      <a:r>
                        <a:rPr kumimoji="1" lang="en-US" altLang="ko-KR" sz="1600" b="0" i="0" u="none" strike="noStrike" cap="none" normalizeH="0" baseline="-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바탕" pitchFamily="18" charset="-127"/>
                        </a:rPr>
                        <a:t>-2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바탕" pitchFamily="18" charset="-127"/>
                        </a:rPr>
                        <a:t> = 0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0.7500*2 =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+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0.5000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바탕" pitchFamily="18" charset="-127"/>
                        </a:rPr>
                        <a:t>a</a:t>
                      </a:r>
                      <a:r>
                        <a:rPr kumimoji="1" lang="en-US" altLang="ko-KR" sz="1600" b="0" i="0" u="none" strike="noStrike" cap="none" normalizeH="0" baseline="-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바탕" pitchFamily="18" charset="-127"/>
                        </a:rPr>
                        <a:t>-3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바탕" pitchFamily="18" charset="-127"/>
                        </a:rPr>
                        <a:t> = 1 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0.5000*2 =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+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0.0000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바탕" pitchFamily="18" charset="-127"/>
                        </a:rPr>
                        <a:t>a</a:t>
                      </a:r>
                      <a:r>
                        <a:rPr kumimoji="1" lang="en-US" altLang="ko-KR" sz="1600" b="0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바탕" pitchFamily="18" charset="-127"/>
                        </a:rPr>
                        <a:t>-4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바탕" pitchFamily="18" charset="-127"/>
                        </a:rPr>
                        <a:t> = 1 </a:t>
                      </a: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Rectangle 181">
            <a:extLst>
              <a:ext uri="{FF2B5EF4-FFF2-40B4-BE49-F238E27FC236}">
                <a16:creationId xmlns:a16="http://schemas.microsoft.com/office/drawing/2014/main" id="{06338E9B-7D83-4683-BB49-C279BBA11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867400"/>
            <a:ext cx="6477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Answer:(0.6875)</a:t>
            </a:r>
            <a:r>
              <a:rPr lang="en-US" altLang="ko-KR" sz="1800" baseline="-25000" dirty="0">
                <a:solidFill>
                  <a:srgbClr val="000000"/>
                </a:solidFill>
                <a:latin typeface="+mn-ea"/>
                <a:ea typeface="+mn-ea"/>
              </a:rPr>
              <a:t>10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 = (0.a</a:t>
            </a:r>
            <a:r>
              <a:rPr lang="en-US" altLang="ko-KR" sz="1800" baseline="-30000" dirty="0">
                <a:solidFill>
                  <a:srgbClr val="000000"/>
                </a:solidFill>
                <a:latin typeface="+mn-ea"/>
                <a:ea typeface="+mn-ea"/>
              </a:rPr>
              <a:t>-1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a</a:t>
            </a:r>
            <a:r>
              <a:rPr lang="en-US" altLang="ko-KR" sz="1800" baseline="-30000" dirty="0">
                <a:solidFill>
                  <a:srgbClr val="000000"/>
                </a:solidFill>
                <a:latin typeface="+mn-ea"/>
                <a:ea typeface="+mn-ea"/>
              </a:rPr>
              <a:t>-2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a</a:t>
            </a:r>
            <a:r>
              <a:rPr lang="en-US" altLang="ko-KR" sz="1800" baseline="-30000" dirty="0">
                <a:solidFill>
                  <a:srgbClr val="000000"/>
                </a:solidFill>
                <a:latin typeface="+mn-ea"/>
                <a:ea typeface="+mn-ea"/>
              </a:rPr>
              <a:t>-3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a</a:t>
            </a:r>
            <a:r>
              <a:rPr lang="en-US" altLang="ko-KR" sz="1800" baseline="-30000" dirty="0">
                <a:solidFill>
                  <a:srgbClr val="000000"/>
                </a:solidFill>
                <a:latin typeface="+mn-ea"/>
                <a:ea typeface="+mn-ea"/>
              </a:rPr>
              <a:t>-4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en-US" altLang="ko-KR" sz="1800" baseline="-30000" dirty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 = (0.1011)</a:t>
            </a:r>
            <a:r>
              <a:rPr lang="en-US" altLang="ko-KR" sz="1800" baseline="-30000" dirty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endParaRPr lang="en-US" altLang="ko-KR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2710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85E35-45C6-4C09-BFB7-8AF6A5492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F2B4A0F-1F80-4CC3-99DD-1EBF87ED15CB}"/>
              </a:ext>
            </a:extLst>
          </p:cNvPr>
          <p:cNvSpPr txBox="1">
            <a:spLocks/>
          </p:cNvSpPr>
          <p:nvPr/>
        </p:nvSpPr>
        <p:spPr>
          <a:xfrm>
            <a:off x="447472" y="435346"/>
            <a:ext cx="8391728" cy="9448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>
                <a:solidFill>
                  <a:srgbClr val="007FA3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br>
              <a:rPr lang="en-IN" sz="2000" dirty="0">
                <a:latin typeface="+mn-lt"/>
              </a:rPr>
            </a:br>
            <a:r>
              <a:rPr lang="en-IN" sz="2000" dirty="0">
                <a:latin typeface="+mn-lt"/>
              </a:rPr>
              <a:t>Octa – Hex Number Conversion</a:t>
            </a:r>
            <a:endParaRPr lang="en-US" sz="2000" baseline="-25000" dirty="0">
              <a:latin typeface="+mn-lt"/>
            </a:endParaRPr>
          </a:p>
        </p:txBody>
      </p:sp>
      <p:sp>
        <p:nvSpPr>
          <p:cNvPr id="12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FB1948C-DA04-410E-9DB9-2953DD2DE527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524000"/>
            <a:ext cx="8001000" cy="5181600"/>
          </a:xfrm>
          <a:prstGeom prst="rect">
            <a:avLst/>
          </a:prstGeom>
        </p:spPr>
        <p:txBody>
          <a:bodyPr/>
          <a:lstStyle>
            <a:lvl1pPr marL="256032" indent="-256032" algn="l" defTabSz="914400" rtl="0" eaLnBrk="1" latinLnBrk="0" hangingPunct="1">
              <a:spcBef>
                <a:spcPts val="15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Clr>
                <a:srgbClr val="007FA3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Clr>
                <a:srgbClr val="007FA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Clr>
                <a:srgbClr val="007FA3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ts val="3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ts val="3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ts val="3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ts val="300"/>
              </a:spcBef>
              <a:buClr>
                <a:srgbClr val="007FA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-KR" sz="1800" dirty="0">
                <a:solidFill>
                  <a:srgbClr val="000000"/>
                </a:solidFill>
              </a:rPr>
              <a:t>( </a:t>
            </a:r>
            <a:r>
              <a:rPr lang="en-US" altLang="ko-KR" sz="1800" u="sng" dirty="0">
                <a:solidFill>
                  <a:srgbClr val="000000"/>
                </a:solidFill>
              </a:rPr>
              <a:t>10</a:t>
            </a:r>
            <a:r>
              <a:rPr lang="en-US" altLang="ko-KR" sz="1800" dirty="0">
                <a:solidFill>
                  <a:srgbClr val="000000"/>
                </a:solidFill>
              </a:rPr>
              <a:t>  </a:t>
            </a:r>
            <a:r>
              <a:rPr lang="en-US" altLang="ko-KR" sz="1800" u="sng" dirty="0">
                <a:solidFill>
                  <a:srgbClr val="000000"/>
                </a:solidFill>
              </a:rPr>
              <a:t>110</a:t>
            </a:r>
            <a:r>
              <a:rPr lang="en-US" altLang="ko-KR" sz="1800" dirty="0">
                <a:solidFill>
                  <a:srgbClr val="000000"/>
                </a:solidFill>
              </a:rPr>
              <a:t>  </a:t>
            </a:r>
            <a:r>
              <a:rPr lang="en-US" altLang="ko-KR" sz="1800" u="sng" dirty="0">
                <a:solidFill>
                  <a:srgbClr val="000000"/>
                </a:solidFill>
              </a:rPr>
              <a:t>001</a:t>
            </a:r>
            <a:r>
              <a:rPr lang="en-US" altLang="ko-KR" sz="1800" dirty="0">
                <a:solidFill>
                  <a:srgbClr val="000000"/>
                </a:solidFill>
              </a:rPr>
              <a:t>  </a:t>
            </a:r>
            <a:r>
              <a:rPr lang="en-US" altLang="ko-KR" sz="1800" u="sng" dirty="0">
                <a:solidFill>
                  <a:srgbClr val="000000"/>
                </a:solidFill>
              </a:rPr>
              <a:t>101</a:t>
            </a:r>
            <a:r>
              <a:rPr lang="en-US" altLang="ko-KR" sz="1800" dirty="0">
                <a:solidFill>
                  <a:srgbClr val="000000"/>
                </a:solidFill>
              </a:rPr>
              <a:t>  </a:t>
            </a:r>
            <a:r>
              <a:rPr lang="en-US" altLang="ko-KR" sz="1800" u="sng" dirty="0">
                <a:solidFill>
                  <a:srgbClr val="000000"/>
                </a:solidFill>
              </a:rPr>
              <a:t>011</a:t>
            </a:r>
            <a:r>
              <a:rPr lang="en-US" altLang="ko-KR" sz="1800" dirty="0">
                <a:solidFill>
                  <a:srgbClr val="000000"/>
                </a:solidFill>
              </a:rPr>
              <a:t>  .  </a:t>
            </a:r>
            <a:r>
              <a:rPr lang="en-US" altLang="ko-KR" sz="1800" u="sng" dirty="0">
                <a:solidFill>
                  <a:srgbClr val="000000"/>
                </a:solidFill>
              </a:rPr>
              <a:t>111</a:t>
            </a:r>
            <a:r>
              <a:rPr lang="en-US" altLang="ko-KR" sz="1800" dirty="0">
                <a:solidFill>
                  <a:srgbClr val="000000"/>
                </a:solidFill>
              </a:rPr>
              <a:t>  </a:t>
            </a:r>
            <a:r>
              <a:rPr lang="en-US" altLang="ko-KR" sz="1800" u="sng" dirty="0">
                <a:solidFill>
                  <a:srgbClr val="000000"/>
                </a:solidFill>
              </a:rPr>
              <a:t>100</a:t>
            </a:r>
            <a:r>
              <a:rPr lang="en-US" altLang="ko-KR" sz="1800" dirty="0">
                <a:solidFill>
                  <a:srgbClr val="000000"/>
                </a:solidFill>
              </a:rPr>
              <a:t>  </a:t>
            </a:r>
            <a:r>
              <a:rPr lang="en-US" altLang="ko-KR" sz="1800" u="sng" dirty="0">
                <a:solidFill>
                  <a:srgbClr val="000000"/>
                </a:solidFill>
              </a:rPr>
              <a:t>000</a:t>
            </a:r>
            <a:r>
              <a:rPr lang="en-US" altLang="ko-KR" sz="1800" dirty="0">
                <a:solidFill>
                  <a:srgbClr val="000000"/>
                </a:solidFill>
              </a:rPr>
              <a:t>  </a:t>
            </a:r>
            <a:r>
              <a:rPr lang="en-US" altLang="ko-KR" sz="1800" u="sng" dirty="0">
                <a:solidFill>
                  <a:srgbClr val="000000"/>
                </a:solidFill>
              </a:rPr>
              <a:t>110</a:t>
            </a:r>
            <a:r>
              <a:rPr lang="en-US" altLang="ko-KR" sz="1800" dirty="0">
                <a:solidFill>
                  <a:srgbClr val="000000"/>
                </a:solidFill>
              </a:rPr>
              <a:t> )</a:t>
            </a:r>
            <a:r>
              <a:rPr lang="en-US" altLang="ko-KR" sz="1800" baseline="-30000" dirty="0">
                <a:solidFill>
                  <a:srgbClr val="000000"/>
                </a:solidFill>
              </a:rPr>
              <a:t>2</a:t>
            </a:r>
            <a:r>
              <a:rPr lang="en-US" altLang="ko-KR" sz="1800" dirty="0">
                <a:solidFill>
                  <a:srgbClr val="000000"/>
                </a:solidFill>
              </a:rPr>
              <a:t> = (26153.7460)</a:t>
            </a:r>
            <a:r>
              <a:rPr lang="en-US" altLang="ko-KR" sz="1800" baseline="-30000" dirty="0">
                <a:solidFill>
                  <a:srgbClr val="000000"/>
                </a:solidFill>
              </a:rPr>
              <a:t>8</a:t>
            </a:r>
            <a:r>
              <a:rPr lang="en-US" altLang="ko-KR" sz="1800" dirty="0">
                <a:solidFill>
                  <a:srgbClr val="000000"/>
                </a:solidFill>
              </a:rPr>
              <a:t> </a:t>
            </a:r>
          </a:p>
          <a:p>
            <a:pPr marL="0" indent="0">
              <a:buClrTx/>
              <a:buNone/>
            </a:pPr>
            <a:r>
              <a:rPr lang="en-US" altLang="ko-KR" sz="1800" dirty="0">
                <a:solidFill>
                  <a:srgbClr val="000000"/>
                </a:solidFill>
              </a:rPr>
              <a:t>        2    6       1      5       3        7       4      0      6</a:t>
            </a:r>
          </a:p>
          <a:p>
            <a:pPr marL="0" indent="0">
              <a:buClrTx/>
              <a:buNone/>
            </a:pPr>
            <a:endParaRPr lang="en-US" altLang="ko-KR" sz="1800" dirty="0">
              <a:solidFill>
                <a:srgbClr val="000000"/>
              </a:solidFill>
            </a:endParaRPr>
          </a:p>
          <a:p>
            <a:pPr marL="0" indent="0">
              <a:buClrTx/>
              <a:buNone/>
            </a:pPr>
            <a:endParaRPr lang="en-US" altLang="ko-KR" sz="1800" dirty="0">
              <a:solidFill>
                <a:srgbClr val="000000"/>
              </a:solidFill>
            </a:endParaRPr>
          </a:p>
          <a:p>
            <a:pPr>
              <a:buClrTx/>
            </a:pPr>
            <a:r>
              <a:rPr lang="en-US" altLang="ko-KR" sz="1800" dirty="0">
                <a:solidFill>
                  <a:srgbClr val="000000"/>
                </a:solidFill>
                <a:ea typeface="바탕" panose="02030600000101010101" pitchFamily="18" charset="-127"/>
              </a:rPr>
              <a:t>( </a:t>
            </a:r>
            <a:r>
              <a:rPr lang="en-US" altLang="ko-KR" sz="1800" u="sng" dirty="0">
                <a:solidFill>
                  <a:srgbClr val="000000"/>
                </a:solidFill>
                <a:ea typeface="바탕" panose="02030600000101010101" pitchFamily="18" charset="-127"/>
              </a:rPr>
              <a:t>10</a:t>
            </a:r>
            <a:r>
              <a:rPr lang="en-US" altLang="ko-KR" sz="1800" dirty="0">
                <a:solidFill>
                  <a:srgbClr val="000000"/>
                </a:solidFill>
                <a:ea typeface="바탕" panose="02030600000101010101" pitchFamily="18" charset="-127"/>
              </a:rPr>
              <a:t>  </a:t>
            </a:r>
            <a:r>
              <a:rPr lang="en-US" altLang="ko-KR" sz="1800" u="sng" dirty="0">
                <a:solidFill>
                  <a:srgbClr val="000000"/>
                </a:solidFill>
                <a:ea typeface="바탕" panose="02030600000101010101" pitchFamily="18" charset="-127"/>
              </a:rPr>
              <a:t>1100</a:t>
            </a:r>
            <a:r>
              <a:rPr lang="en-US" altLang="ko-KR" sz="1800" dirty="0">
                <a:solidFill>
                  <a:srgbClr val="000000"/>
                </a:solidFill>
                <a:ea typeface="바탕" panose="02030600000101010101" pitchFamily="18" charset="-127"/>
              </a:rPr>
              <a:t>  </a:t>
            </a:r>
            <a:r>
              <a:rPr lang="en-US" altLang="ko-KR" sz="1800" u="sng" dirty="0">
                <a:solidFill>
                  <a:srgbClr val="000000"/>
                </a:solidFill>
                <a:ea typeface="바탕" panose="02030600000101010101" pitchFamily="18" charset="-127"/>
              </a:rPr>
              <a:t>0110</a:t>
            </a:r>
            <a:r>
              <a:rPr lang="en-US" altLang="ko-KR" sz="1800" dirty="0">
                <a:solidFill>
                  <a:srgbClr val="000000"/>
                </a:solidFill>
                <a:ea typeface="바탕" panose="02030600000101010101" pitchFamily="18" charset="-127"/>
              </a:rPr>
              <a:t>  </a:t>
            </a:r>
            <a:r>
              <a:rPr lang="en-US" altLang="ko-KR" sz="1800" u="sng" dirty="0">
                <a:solidFill>
                  <a:srgbClr val="000000"/>
                </a:solidFill>
                <a:ea typeface="바탕" panose="02030600000101010101" pitchFamily="18" charset="-127"/>
              </a:rPr>
              <a:t>1011</a:t>
            </a:r>
            <a:r>
              <a:rPr lang="en-US" altLang="ko-KR" sz="1800" dirty="0">
                <a:solidFill>
                  <a:srgbClr val="000000"/>
                </a:solidFill>
                <a:ea typeface="바탕" panose="02030600000101010101" pitchFamily="18" charset="-127"/>
              </a:rPr>
              <a:t>  .  </a:t>
            </a:r>
            <a:r>
              <a:rPr lang="en-US" altLang="ko-KR" sz="1800" u="sng" dirty="0">
                <a:solidFill>
                  <a:srgbClr val="000000"/>
                </a:solidFill>
                <a:ea typeface="바탕" panose="02030600000101010101" pitchFamily="18" charset="-127"/>
              </a:rPr>
              <a:t>1111</a:t>
            </a:r>
            <a:r>
              <a:rPr lang="en-US" altLang="ko-KR" sz="1800" dirty="0">
                <a:solidFill>
                  <a:srgbClr val="000000"/>
                </a:solidFill>
                <a:ea typeface="바탕" panose="02030600000101010101" pitchFamily="18" charset="-127"/>
              </a:rPr>
              <a:t>  </a:t>
            </a:r>
            <a:r>
              <a:rPr lang="en-US" altLang="ko-KR" sz="1800" u="sng" dirty="0">
                <a:solidFill>
                  <a:srgbClr val="000000"/>
                </a:solidFill>
                <a:ea typeface="바탕" panose="02030600000101010101" pitchFamily="18" charset="-127"/>
              </a:rPr>
              <a:t>0010</a:t>
            </a:r>
            <a:r>
              <a:rPr lang="en-US" altLang="ko-KR" sz="1800" dirty="0">
                <a:solidFill>
                  <a:srgbClr val="000000"/>
                </a:solidFill>
                <a:ea typeface="바탕" panose="02030600000101010101" pitchFamily="18" charset="-127"/>
              </a:rPr>
              <a:t> )</a:t>
            </a:r>
            <a:r>
              <a:rPr lang="en-US" altLang="ko-KR" sz="1800" baseline="-30000" dirty="0">
                <a:solidFill>
                  <a:srgbClr val="000000"/>
                </a:solidFill>
                <a:ea typeface="바탕" panose="02030600000101010101" pitchFamily="18" charset="-127"/>
              </a:rPr>
              <a:t>2</a:t>
            </a:r>
            <a:r>
              <a:rPr lang="en-US" altLang="ko-KR" sz="1800" dirty="0">
                <a:solidFill>
                  <a:srgbClr val="000000"/>
                </a:solidFill>
                <a:ea typeface="바탕" panose="02030600000101010101" pitchFamily="18" charset="-127"/>
              </a:rPr>
              <a:t> = (2C6B.F2)</a:t>
            </a:r>
            <a:r>
              <a:rPr lang="en-US" altLang="ko-KR" sz="1800" baseline="-30000" dirty="0">
                <a:solidFill>
                  <a:srgbClr val="000000"/>
                </a:solidFill>
                <a:ea typeface="바탕" panose="02030600000101010101" pitchFamily="18" charset="-127"/>
              </a:rPr>
              <a:t>16</a:t>
            </a:r>
            <a:r>
              <a:rPr lang="en-US" altLang="ko-KR" sz="1800" dirty="0">
                <a:solidFill>
                  <a:srgbClr val="000000"/>
                </a:solidFill>
                <a:ea typeface="바탕" panose="02030600000101010101" pitchFamily="18" charset="-127"/>
              </a:rPr>
              <a:t> </a:t>
            </a:r>
          </a:p>
          <a:p>
            <a:pPr marL="0" indent="0">
              <a:buClrTx/>
              <a:buNone/>
            </a:pPr>
            <a:r>
              <a:rPr lang="en-US" altLang="ko-KR" sz="1800" dirty="0">
                <a:solidFill>
                  <a:srgbClr val="000000"/>
                </a:solidFill>
                <a:ea typeface="바탕" panose="02030600000101010101" pitchFamily="18" charset="-127"/>
              </a:rPr>
              <a:t>       2       C        6        B           F        2</a:t>
            </a:r>
          </a:p>
          <a:p>
            <a:pPr>
              <a:buClrTx/>
            </a:pPr>
            <a:endParaRPr lang="en-US" altLang="ko-KR" sz="1800" dirty="0">
              <a:solidFill>
                <a:srgbClr val="000000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64105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MMPROD_UIDATA" val="&lt;database version=&quot;6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Introduction to Robotics&amp;quot;&quot;/&gt;&lt;property id=&quot;20307&quot; value=&quot;318&quot;/&gt;&lt;/object&gt;&lt;object type=&quot;3&quot; unique_id=&quot;10005&quot;&gt;&lt;property id=&quot;20148&quot; value=&quot;5&quot;/&gt;&lt;property id=&quot;20300&quot; value=&quot;Slide 2 - &amp;quot;Figure 2.1&amp;#x0D;&amp;#x0A;Vector relative to frame (example).&amp;quot;&quot;/&gt;&lt;property id=&quot;20307&quot; value=&quot;328&quot;/&gt;&lt;/object&gt;&lt;object type=&quot;3&quot; unique_id=&quot;10718&quot;&gt;&lt;property id=&quot;20148&quot; value=&quot;5&quot;/&gt;&lt;property id=&quot;20300&quot; value=&quot;Slide 3 - &amp;quot;Figure 2.2&amp;#x0D;&amp;#x0A;Locating an object in position and orientation.&amp;#x0D;&amp;#x0A;&amp;quot;&quot;/&gt;&lt;property id=&quot;20307&quot; value=&quot;329&quot;/&gt;&lt;/object&gt;&lt;object type=&quot;3&quot; unique_id=&quot;10744&quot;&gt;&lt;property id=&quot;20148&quot; value=&quot;5&quot;/&gt;&lt;property id=&quot;20300&quot; value=&quot;Slide 4 - &amp;quot;Figure 2.3&amp;#x0D;&amp;#x0A;Example of several frames.&amp;#x0D;&amp;#x0A;&amp;quot;&quot;/&gt;&lt;property id=&quot;20307&quot; value=&quot;330&quot;/&gt;&lt;/object&gt;&lt;object type=&quot;3&quot; unique_id=&quot;10763&quot;&gt;&lt;property id=&quot;20148&quot; value=&quot;5&quot;/&gt;&lt;property id=&quot;20300&quot; value=&quot;Slide 5 - &amp;quot;Figure 2.4&amp;#x0D;&amp;#x0A;Translational mapping.&amp;quot;&quot;/&gt;&lt;property id=&quot;20307&quot; value=&quot;331&quot;/&gt;&lt;/object&gt;&lt;object type=&quot;3&quot; unique_id=&quot;10813&quot;&gt;&lt;property id=&quot;20148&quot; value=&quot;5&quot;/&gt;&lt;property id=&quot;20300&quot; value=&quot;Slide 6 - &amp;quot;Figure 2.5&amp;#x0D;&amp;#x0A;Rotating the description of a vector.&amp;quot;&quot;/&gt;&lt;property id=&quot;20307&quot; value=&quot;332&quot;/&gt;&lt;/object&gt;&lt;object type=&quot;3&quot; unique_id=&quot;10838&quot;&gt;&lt;property id=&quot;20148&quot; value=&quot;5&quot;/&gt;&lt;property id=&quot;20300&quot; value=&quot;Slide 7 - &amp;quot;Figure 2.6&amp;#x0D;&amp;#x0A;{B} rotated 30 degrees about Ẑ.&amp;quot;&quot;/&gt;&lt;property id=&quot;20307&quot; value=&quot;333&quot;/&gt;&lt;/object&gt;&lt;object type=&quot;3&quot; unique_id=&quot;10875&quot;&gt;&lt;property id=&quot;20148&quot; value=&quot;5&quot;/&gt;&lt;property id=&quot;20300&quot; value=&quot;Slide 8 - &amp;quot;Figure 2.7&amp;#x0D;&amp;#x0A;General transform of a vector.&amp;quot;&quot;/&gt;&lt;property id=&quot;20307&quot; value=&quot;334&quot;/&gt;&lt;/object&gt;&lt;object type=&quot;3&quot; unique_id=&quot;10876&quot;&gt;&lt;property id=&quot;20148&quot; value=&quot;5&quot;/&gt;&lt;property id=&quot;20300&quot; value=&quot;Slide 9 - &amp;quot;Figure 2.8&amp;#x0D;&amp;#x0A;Frame {B} rotated and translated.&amp;quot;&quot;/&gt;&lt;property id=&quot;20307&quot; value=&quot;335&quot;/&gt;&lt;/object&gt;&lt;object type=&quot;3&quot; unique_id=&quot;10910&quot;&gt;&lt;property id=&quot;20148&quot; value=&quot;5&quot;/&gt;&lt;property id=&quot;20300&quot; value=&quot;Slide 10 - &amp;quot;Figure 2.9&amp;#x0D;&amp;#x0A;Translation operator.&amp;quot;&quot;/&gt;&lt;property id=&quot;20307&quot; value=&quot;336&quot;/&gt;&lt;/object&gt;&lt;object type=&quot;3&quot; unique_id=&quot;10959&quot;&gt;&lt;property id=&quot;20148&quot; value=&quot;5&quot;/&gt;&lt;property id=&quot;20300&quot; value=&quot;Slide 11 - &amp;quot;Figure 2.10&amp;#x0D;&amp;#x0A;The vector AP1 rotated 30 degrees about Ẑ.&amp;quot;&quot;/&gt;&lt;property id=&quot;20307&quot; value=&quot;337&quot;/&gt;&lt;/object&gt;&lt;object type=&quot;3&quot; unique_id=&quot;10960&quot;&gt;&lt;property id=&quot;20148&quot; value=&quot;5&quot;/&gt;&lt;property id=&quot;20300&quot; value=&quot;Slide 12 - &amp;quot;Figure 2.11&amp;#x0D;&amp;#x0A;The vector AP1 rotated and translated to form AP2.&amp;quot;&quot;/&gt;&lt;property id=&quot;20307&quot; value=&quot;338&quot;/&gt;&lt;/object&gt;&lt;object type=&quot;3&quot; unique_id=&quot;11143&quot;&gt;&lt;property id=&quot;20148&quot; value=&quot;5&quot;/&gt;&lt;property id=&quot;20300&quot; value=&quot;Slide 13 - &amp;quot;Figure 2.12&amp;#x0D;&amp;#x0A;Compound frames: each is known relative to the previous one.&amp;quot;&quot;/&gt;&lt;property id=&quot;20307&quot; value=&quot;339&quot;/&gt;&lt;/object&gt;&lt;object type=&quot;3&quot; unique_id=&quot;11189&quot;&gt;&lt;property id=&quot;20148&quot; value=&quot;5&quot;/&gt;&lt;property id=&quot;20300&quot; value=&quot;Slide 14 - &amp;quot;Figure 2.13&amp;#x0D;&amp;#x0A;{B} relative to {A}.&amp;quot;&quot;/&gt;&lt;property id=&quot;20307&quot; value=&quot;340&quot;/&gt;&lt;/object&gt;&lt;object type=&quot;3&quot; unique_id=&quot;11238&quot;&gt;&lt;property id=&quot;20148&quot; value=&quot;5&quot;/&gt;&lt;property id=&quot;20300&quot; value=&quot;Slide 15 - &amp;quot;Figure 2.14&amp;#x0D;&amp;#x0A;Set of transforms forming a loop.&amp;quot;&quot;/&gt;&lt;property id=&quot;20307&quot; value=&quot;341&quot;/&gt;&lt;/object&gt;&lt;object type=&quot;3&quot; unique_id=&quot;11341&quot;&gt;&lt;property id=&quot;20148&quot; value=&quot;5&quot;/&gt;&lt;property id=&quot;20300&quot; value=&quot;Slide 16 - &amp;quot;Figure 2.15&amp;#x0D;&amp;#x0A;Example of a transform equation.&amp;quot;&quot;/&gt;&lt;property id=&quot;20307&quot; value=&quot;342&quot;/&gt;&lt;/object&gt;&lt;object type=&quot;3&quot; unique_id=&quot;11342&quot;&gt;&lt;property id=&quot;20148&quot; value=&quot;5&quot;/&gt;&lt;property id=&quot;20300&quot; value=&quot;Slide 17 - &amp;quot;Figure 2.16&amp;#x0D;&amp;#x0A;Manipulator reaching for a bolt.&amp;quot;&quot;/&gt;&lt;property id=&quot;20307&quot; value=&quot;343&quot;/&gt;&lt;/object&gt;&lt;object type=&quot;3&quot; unique_id=&quot;11343&quot;&gt;&lt;property id=&quot;20148&quot; value=&quot;5&quot;/&gt;&lt;property id=&quot;20300&quot; value=&quot;Slide 18 - &amp;quot;Figure 2.17&amp;#x0D;&amp;#x0A;X–Y–Z fixed angles. Rotations are performed in the order&amp;#x0D;&amp;#x0A;RX(g) RY (β), RZ(α).&amp;quot;&quot;/&gt;&lt;property id=&quot;20307&quot; value=&quot;344&quot;/&gt;&lt;/object&gt;&lt;object type=&quot;3&quot; unique_id=&quot;11444&quot;&gt;&lt;property id=&quot;20148&quot; value=&quot;5&quot;/&gt;&lt;property id=&quot;20300&quot; value=&quot;Slide 19 - &amp;quot;Figure 2.18&amp;#x0D;&amp;#x0A;Z–Y–X Euler angles.&amp;quot;&quot;/&gt;&lt;property id=&quot;20307&quot; value=&quot;345&quot;/&gt;&lt;/object&gt;&lt;object type=&quot;3&quot; unique_id=&quot;11445&quot;&gt;&lt;property id=&quot;20148&quot; value=&quot;5&quot;/&gt;&lt;property id=&quot;20300&quot; value=&quot;Slide 20 - &amp;quot;Figure 2.19&amp;#x0D;&amp;#x0A;Equivalent angle–axis representation.&amp;quot;&quot;/&gt;&lt;property id=&quot;20307&quot; value=&quot;346&quot;/&gt;&lt;/object&gt;&lt;object type=&quot;3&quot; unique_id=&quot;11446&quot;&gt;&lt;property id=&quot;20148&quot; value=&quot;5&quot;/&gt;&lt;property id=&quot;20300&quot; value=&quot;Slide 21 - &amp;quot;Figure 2.20&amp;#x0D;&amp;#x0A;Rotation about an axis that does not pass through the origin of {A}. Initially, {B} was coincident wit&quot;/&gt;&lt;property id=&quot;20307&quot; value=&quot;347&quot;/&gt;&lt;/object&gt;&lt;object type=&quot;3&quot; unique_id=&quot;11516&quot;&gt;&lt;property id=&quot;20148&quot; value=&quot;5&quot;/&gt;&lt;property id=&quot;20300&quot; value=&quot;Slide 22 - &amp;quot;Figure 2.21&amp;#x0D;&amp;#x0A;Equal velocity vectors.&amp;quot;&quot;/&gt;&lt;property id=&quot;20307&quot; value=&quot;348&quot;/&gt;&lt;/object&gt;&lt;object type=&quot;3&quot; unique_id=&quot;11589&quot;&gt;&lt;property id=&quot;20148&quot; value=&quot;5&quot;/&gt;&lt;property id=&quot;20300&quot; value=&quot;Slide 23 - &amp;quot;Figure 2.22&amp;#x0D;&amp;#x0A;Transforming velocities.&amp;quot;&quot;/&gt;&lt;property id=&quot;20307&quot; value=&quot;349&quot;/&gt;&lt;/object&gt;&lt;object type=&quot;3&quot; unique_id=&quot;11665&quot;&gt;&lt;property id=&quot;20148&quot; value=&quot;5&quot;/&gt;&lt;property id=&quot;20300&quot; value=&quot;Slide 24 - &amp;quot;Figure 2.23&amp;#x0D;&amp;#x0A;Cylindrical coordinates.&amp;quot;&quot;/&gt;&lt;property id=&quot;20307&quot; value=&quot;350&quot;/&gt;&lt;/object&gt;&lt;object type=&quot;3&quot; unique_id=&quot;11744&quot;&gt;&lt;property id=&quot;20148&quot; value=&quot;5&quot;/&gt;&lt;property id=&quot;20300&quot; value=&quot;Slide 25 - &amp;quot;Figure 2.24&amp;#x0D;&amp;#x0A;Spherical coordinates.&amp;quot;&quot;/&gt;&lt;property id=&quot;20307&quot; value=&quot;351&quot;/&gt;&lt;/object&gt;&lt;object type=&quot;3&quot; unique_id=&quot;11880&quot;&gt;&lt;property id=&quot;20148&quot; value=&quot;5&quot;/&gt;&lt;property id=&quot;20300&quot; value=&quot;Slide 26 - &amp;quot;Figure 2.25&amp;#x0D;&amp;#x0A;Frames at the corners of a wedge.&amp;quot;&quot;/&gt;&lt;property id=&quot;20307&quot; value=&quot;352&quot;/&gt;&lt;/object&gt;&lt;object type=&quot;3&quot; unique_id=&quot;11965&quot;&gt;&lt;property id=&quot;20148&quot; value=&quot;5&quot;/&gt;&lt;property id=&quot;20300&quot; value=&quot;Slide 27 - &amp;quot;Figure 2.26&amp;#x0D;&amp;#x0A;Frames at the corners of a wedge.&amp;quot;&quot;/&gt;&lt;property id=&quot;20307&quot; value=&quot;353&quot;/&gt;&lt;/object&gt;&lt;/object&gt;&lt;/object&gt;&lt;/database&gt;"/>
  <p:tag name="ARTICULATE_PROJECT_OPEN" val="0"/>
</p:tagLst>
</file>

<file path=ppt/theme/theme1.xml><?xml version="1.0" encoding="utf-8"?>
<a:theme xmlns:a="http://schemas.openxmlformats.org/drawingml/2006/main" name="508 Lecture">
  <a:themeElements>
    <a:clrScheme name="Custom 7">
      <a:dk1>
        <a:sysClr val="windowText" lastClr="000000"/>
      </a:dk1>
      <a:lt1>
        <a:sysClr val="window" lastClr="FFFFFF"/>
      </a:lt1>
      <a:dk2>
        <a:srgbClr val="000000"/>
      </a:dk2>
      <a:lt2>
        <a:srgbClr val="007FA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3C1581"/>
      </a:hlink>
      <a:folHlink>
        <a:srgbClr val="7F7F7F"/>
      </a:folHlink>
    </a:clrScheme>
    <a:fontScheme name="Office Classic 2">
      <a:majorFont>
        <a:latin typeface="Arial"/>
        <a:ea typeface=""/>
        <a:cs typeface=""/>
        <a:font script="Jpan" typeface="Arial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Arial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Pearson 508">
      <a:dk1>
        <a:sysClr val="windowText" lastClr="000000"/>
      </a:dk1>
      <a:lt1>
        <a:sysClr val="window" lastClr="FFFFFF"/>
      </a:lt1>
      <a:dk2>
        <a:srgbClr val="000000"/>
      </a:dk2>
      <a:lt2>
        <a:srgbClr val="EEEEEE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3C1581"/>
      </a:hlink>
      <a:folHlink>
        <a:srgbClr val="7F7F7F"/>
      </a:folHlink>
    </a:clrScheme>
    <a:fontScheme name="Office Classic 2">
      <a:majorFont>
        <a:latin typeface="Arial"/>
        <a:ea typeface=""/>
        <a:cs typeface=""/>
        <a:font script="Jpan" typeface="Arial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Arial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Pearson 508">
      <a:dk1>
        <a:sysClr val="windowText" lastClr="000000"/>
      </a:dk1>
      <a:lt1>
        <a:sysClr val="window" lastClr="FFFFFF"/>
      </a:lt1>
      <a:dk2>
        <a:srgbClr val="000000"/>
      </a:dk2>
      <a:lt2>
        <a:srgbClr val="EEEEEE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3C1581"/>
      </a:hlink>
      <a:folHlink>
        <a:srgbClr val="7F7F7F"/>
      </a:folHlink>
    </a:clrScheme>
    <a:fontScheme name="Office Classic 2">
      <a:majorFont>
        <a:latin typeface="Arial"/>
        <a:ea typeface=""/>
        <a:cs typeface=""/>
        <a:font script="Jpan" typeface="Arial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Arial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869</TotalTime>
  <Words>577</Words>
  <Application>Microsoft Office PowerPoint</Application>
  <PresentationFormat>화면 슬라이드 쇼(4:3)</PresentationFormat>
  <Paragraphs>261</Paragraphs>
  <Slides>24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굴림</vt:lpstr>
      <vt:lpstr>바탕</vt:lpstr>
      <vt:lpstr>Arial</vt:lpstr>
      <vt:lpstr>Tahoma</vt:lpstr>
      <vt:lpstr>Times New Roman</vt:lpstr>
      <vt:lpstr>Wingdings</vt:lpstr>
      <vt:lpstr>508 Lecture</vt:lpstr>
      <vt:lpstr>Digital Design</vt:lpstr>
      <vt:lpstr>PowerPoint 프레젠테이션</vt:lpstr>
      <vt:lpstr>PowerPoint 프레젠테이션</vt:lpstr>
      <vt:lpstr> Powers of Two</vt:lpstr>
      <vt:lpstr> Numbers with Different Base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Signed Binary Numbers</vt:lpstr>
      <vt:lpstr>PowerPoint 프레젠테이션</vt:lpstr>
      <vt:lpstr>PowerPoint 프레젠테이션</vt:lpstr>
      <vt:lpstr> Binary-Coded Decimal (BCD). </vt:lpstr>
      <vt:lpstr>PowerPoint 프레젠테이션</vt:lpstr>
      <vt:lpstr> Four Different Binary Codes for the Decimal Digits.</vt:lpstr>
      <vt:lpstr> Gray Code</vt:lpstr>
      <vt:lpstr> American Standard Code for Information Interchange (ASCII).</vt:lpstr>
      <vt:lpstr> Transfer of information among registers.   </vt:lpstr>
      <vt:lpstr> Truth Tables of Logical Operations</vt:lpstr>
      <vt:lpstr> Symbols for digital logic circuits.  </vt:lpstr>
      <vt:lpstr> Gates with multiple inputs.  </vt:lpstr>
      <vt:lpstr> Signal levels for binary logic values.  </vt:lpstr>
      <vt:lpstr> Input–output signals for gates.  </vt:lpstr>
    </vt:vector>
  </TitlesOfParts>
  <Company>echosvoice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 Compliant Lecture PowerPoint</dc:title>
  <dc:subject>Introduction to Psychology</dc:subject>
  <dc:creator>Echo Swinford</dc:creator>
  <cp:lastModifiedBy>swchung2012@gmail.com</cp:lastModifiedBy>
  <cp:revision>392</cp:revision>
  <dcterms:created xsi:type="dcterms:W3CDTF">2014-07-14T20:04:21Z</dcterms:created>
  <dcterms:modified xsi:type="dcterms:W3CDTF">2019-03-04T08:42:04Z</dcterms:modified>
</cp:coreProperties>
</file>